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6" r:id="rId1"/>
  </p:sldMasterIdLst>
  <p:notesMasterIdLst>
    <p:notesMasterId r:id="rId45"/>
  </p:notesMasterIdLst>
  <p:handoutMasterIdLst>
    <p:handoutMasterId r:id="rId46"/>
  </p:handoutMasterIdLst>
  <p:sldIdLst>
    <p:sldId id="342" r:id="rId2"/>
    <p:sldId id="441" r:id="rId3"/>
    <p:sldId id="589" r:id="rId4"/>
    <p:sldId id="590" r:id="rId5"/>
    <p:sldId id="442" r:id="rId6"/>
    <p:sldId id="598" r:id="rId7"/>
    <p:sldId id="615" r:id="rId8"/>
    <p:sldId id="607" r:id="rId9"/>
    <p:sldId id="608" r:id="rId10"/>
    <p:sldId id="600" r:id="rId11"/>
    <p:sldId id="601" r:id="rId12"/>
    <p:sldId id="596" r:id="rId13"/>
    <p:sldId id="599" r:id="rId14"/>
    <p:sldId id="603" r:id="rId15"/>
    <p:sldId id="591" r:id="rId16"/>
    <p:sldId id="538" r:id="rId17"/>
    <p:sldId id="579" r:id="rId18"/>
    <p:sldId id="609" r:id="rId19"/>
    <p:sldId id="618" r:id="rId20"/>
    <p:sldId id="604" r:id="rId21"/>
    <p:sldId id="616" r:id="rId22"/>
    <p:sldId id="619" r:id="rId23"/>
    <p:sldId id="610" r:id="rId24"/>
    <p:sldId id="592" r:id="rId25"/>
    <p:sldId id="594" r:id="rId26"/>
    <p:sldId id="595" r:id="rId27"/>
    <p:sldId id="612" r:id="rId28"/>
    <p:sldId id="611" r:id="rId29"/>
    <p:sldId id="620" r:id="rId30"/>
    <p:sldId id="602" r:id="rId31"/>
    <p:sldId id="613" r:id="rId32"/>
    <p:sldId id="606" r:id="rId33"/>
    <p:sldId id="614" r:id="rId34"/>
    <p:sldId id="593" r:id="rId35"/>
    <p:sldId id="582" r:id="rId36"/>
    <p:sldId id="583" r:id="rId37"/>
    <p:sldId id="584" r:id="rId38"/>
    <p:sldId id="586" r:id="rId39"/>
    <p:sldId id="587" r:id="rId40"/>
    <p:sldId id="588" r:id="rId41"/>
    <p:sldId id="605" r:id="rId42"/>
    <p:sldId id="617" r:id="rId43"/>
    <p:sldId id="504" r:id="rId44"/>
  </p:sldIdLst>
  <p:sldSz cx="9144000" cy="6858000" type="screen4x3"/>
  <p:notesSz cx="9223375" cy="70104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0"/>
        <a:cs typeface="ヒラギノ角ゴ ProN W3" charset="0"/>
        <a:sym typeface="Gill Sans" charset="0"/>
      </a:defRPr>
    </a:lvl5pPr>
    <a:lvl6pPr marL="22860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6pPr>
    <a:lvl7pPr marL="27432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7pPr>
    <a:lvl8pPr marL="32004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8pPr>
    <a:lvl9pPr marL="3657600" algn="l" defTabSz="914400" rtl="0" eaLnBrk="1" latinLnBrk="0" hangingPunct="1">
      <a:defRPr sz="4200" kern="1200">
        <a:solidFill>
          <a:srgbClr val="000000"/>
        </a:solidFill>
        <a:latin typeface="Gill Sans" charset="0"/>
        <a:ea typeface="ヒラギノ角ゴ ProN W3" charset="0"/>
        <a:cs typeface="ヒラギノ角ゴ ProN W3" charset="0"/>
        <a:sym typeface="Gill Sans" charset="0"/>
      </a:defRPr>
    </a:lvl9pPr>
  </p:defaultTextStyle>
  <p:extLst>
    <p:ext uri="{EFAFB233-063F-42B5-8137-9DF3F51BA10A}">
      <p15:sldGuideLst xmlns:p15="http://schemas.microsoft.com/office/powerpoint/2012/main">
        <p15:guide id="1" orient="horz" pos="792" userDrawn="1">
          <p15:clr>
            <a:srgbClr val="A4A3A4"/>
          </p15:clr>
        </p15:guide>
        <p15:guide id="2" orient="horz" pos="2712" userDrawn="1">
          <p15:clr>
            <a:srgbClr val="A4A3A4"/>
          </p15:clr>
        </p15:guide>
        <p15:guide id="3" pos="2880" userDrawn="1">
          <p15:clr>
            <a:srgbClr val="A4A3A4"/>
          </p15:clr>
        </p15:guide>
        <p15:guide id="4" pos="5280" userDrawn="1">
          <p15:clr>
            <a:srgbClr val="A4A3A4"/>
          </p15:clr>
        </p15:guide>
        <p15:guide id="5" pos="4272" userDrawn="1">
          <p15:clr>
            <a:srgbClr val="A4A3A4"/>
          </p15:clr>
        </p15:guide>
        <p15:guide id="6" pos="5232" userDrawn="1">
          <p15:clr>
            <a:srgbClr val="A4A3A4"/>
          </p15:clr>
        </p15:guide>
        <p15:guide id="7" orient="horz" pos="223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A89"/>
    <a:srgbClr val="047FBC"/>
    <a:srgbClr val="689BC7"/>
    <a:srgbClr val="FFE593"/>
    <a:srgbClr val="BDE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56" autoAdjust="0"/>
    <p:restoredTop sz="71030" autoAdjust="0"/>
  </p:normalViewPr>
  <p:slideViewPr>
    <p:cSldViewPr snapToGrid="0" showGuides="1">
      <p:cViewPr varScale="1">
        <p:scale>
          <a:sx n="64" d="100"/>
          <a:sy n="64" d="100"/>
        </p:scale>
        <p:origin x="1248" y="72"/>
      </p:cViewPr>
      <p:guideLst>
        <p:guide orient="horz" pos="792"/>
        <p:guide orient="horz" pos="2712"/>
        <p:guide pos="2880"/>
        <p:guide pos="5280"/>
        <p:guide pos="4272"/>
        <p:guide pos="5232"/>
        <p:guide orient="horz" pos="2232"/>
      </p:guideLst>
    </p:cSldViewPr>
  </p:slideViewPr>
  <p:outlineViewPr>
    <p:cViewPr>
      <p:scale>
        <a:sx n="33" d="100"/>
        <a:sy n="33" d="100"/>
      </p:scale>
      <p:origin x="0" y="-11124"/>
    </p:cViewPr>
  </p:outlineViewPr>
  <p:notesTextViewPr>
    <p:cViewPr>
      <p:scale>
        <a:sx n="3" d="2"/>
        <a:sy n="3" d="2"/>
      </p:scale>
      <p:origin x="0" y="0"/>
    </p:cViewPr>
  </p:notesTextViewPr>
  <p:sorterViewPr>
    <p:cViewPr varScale="1">
      <p:scale>
        <a:sx n="1" d="1"/>
        <a:sy n="1" d="1"/>
      </p:scale>
      <p:origin x="0" y="-9724"/>
    </p:cViewPr>
  </p:sorterViewPr>
  <p:notesViewPr>
    <p:cSldViewPr snapToGrid="0">
      <p:cViewPr varScale="1">
        <p:scale>
          <a:sx n="63" d="100"/>
          <a:sy n="63" d="100"/>
        </p:scale>
        <p:origin x="1904" y="5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6796" cy="350520"/>
          </a:xfrm>
          <a:prstGeom prst="rect">
            <a:avLst/>
          </a:prstGeom>
        </p:spPr>
        <p:txBody>
          <a:bodyPr vert="horz" lIns="92742" tIns="46372" rIns="92742" bIns="46372" rtlCol="0"/>
          <a:lstStyle>
            <a:lvl1pPr algn="l">
              <a:defRPr sz="1200"/>
            </a:lvl1pPr>
          </a:lstStyle>
          <a:p>
            <a:endParaRPr lang="en-US" dirty="0"/>
          </a:p>
        </p:txBody>
      </p:sp>
      <p:sp>
        <p:nvSpPr>
          <p:cNvPr id="3" name="Date Placeholder 2"/>
          <p:cNvSpPr>
            <a:spLocks noGrp="1"/>
          </p:cNvSpPr>
          <p:nvPr>
            <p:ph type="dt" sz="quarter" idx="1"/>
          </p:nvPr>
        </p:nvSpPr>
        <p:spPr>
          <a:xfrm>
            <a:off x="5224445" y="0"/>
            <a:ext cx="3996796" cy="350520"/>
          </a:xfrm>
          <a:prstGeom prst="rect">
            <a:avLst/>
          </a:prstGeom>
        </p:spPr>
        <p:txBody>
          <a:bodyPr vert="horz" lIns="92742" tIns="46372" rIns="92742" bIns="46372" rtlCol="0"/>
          <a:lstStyle>
            <a:lvl1pPr algn="r">
              <a:defRPr sz="1200"/>
            </a:lvl1pPr>
          </a:lstStyle>
          <a:p>
            <a:fld id="{F4CB54FF-EA76-41B7-8888-2969B928E019}" type="datetimeFigureOut">
              <a:rPr lang="en-US" smtClean="0"/>
              <a:pPr/>
              <a:t>3/19/2019</a:t>
            </a:fld>
            <a:endParaRPr lang="en-US" dirty="0"/>
          </a:p>
        </p:txBody>
      </p:sp>
      <p:sp>
        <p:nvSpPr>
          <p:cNvPr id="4" name="Footer Placeholder 3"/>
          <p:cNvSpPr>
            <a:spLocks noGrp="1"/>
          </p:cNvSpPr>
          <p:nvPr>
            <p:ph type="ftr" sz="quarter" idx="2"/>
          </p:nvPr>
        </p:nvSpPr>
        <p:spPr>
          <a:xfrm>
            <a:off x="0" y="6658664"/>
            <a:ext cx="3996796" cy="350520"/>
          </a:xfrm>
          <a:prstGeom prst="rect">
            <a:avLst/>
          </a:prstGeom>
        </p:spPr>
        <p:txBody>
          <a:bodyPr vert="horz" lIns="92742" tIns="46372" rIns="92742" bIns="46372"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24445" y="6658664"/>
            <a:ext cx="3996796" cy="350520"/>
          </a:xfrm>
          <a:prstGeom prst="rect">
            <a:avLst/>
          </a:prstGeom>
        </p:spPr>
        <p:txBody>
          <a:bodyPr vert="horz" lIns="92742" tIns="46372" rIns="92742" bIns="46372" rtlCol="0" anchor="b"/>
          <a:lstStyle>
            <a:lvl1pPr algn="r">
              <a:defRPr sz="1200"/>
            </a:lvl1pPr>
          </a:lstStyle>
          <a:p>
            <a:fld id="{200AEE4A-1E93-431E-9FC4-1C89BD92BFE8}" type="slidenum">
              <a:rPr lang="en-US" smtClean="0"/>
              <a:pPr/>
              <a:t>‹#›</a:t>
            </a:fld>
            <a:endParaRPr lang="en-US" dirty="0"/>
          </a:p>
        </p:txBody>
      </p:sp>
    </p:spTree>
    <p:extLst>
      <p:ext uri="{BB962C8B-B14F-4D97-AF65-F5344CB8AC3E}">
        <p14:creationId xmlns:p14="http://schemas.microsoft.com/office/powerpoint/2010/main" val="4282444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6796" cy="350520"/>
          </a:xfrm>
          <a:prstGeom prst="rect">
            <a:avLst/>
          </a:prstGeom>
        </p:spPr>
        <p:txBody>
          <a:bodyPr vert="horz" lIns="92742" tIns="46372" rIns="92742" bIns="46372" rtlCol="0"/>
          <a:lstStyle>
            <a:lvl1pPr algn="l">
              <a:defRPr sz="1200"/>
            </a:lvl1pPr>
          </a:lstStyle>
          <a:p>
            <a:endParaRPr lang="en-US" dirty="0"/>
          </a:p>
        </p:txBody>
      </p:sp>
      <p:sp>
        <p:nvSpPr>
          <p:cNvPr id="3" name="Date Placeholder 2"/>
          <p:cNvSpPr>
            <a:spLocks noGrp="1"/>
          </p:cNvSpPr>
          <p:nvPr>
            <p:ph type="dt" idx="1"/>
          </p:nvPr>
        </p:nvSpPr>
        <p:spPr>
          <a:xfrm>
            <a:off x="5224445" y="0"/>
            <a:ext cx="3996796" cy="350520"/>
          </a:xfrm>
          <a:prstGeom prst="rect">
            <a:avLst/>
          </a:prstGeom>
        </p:spPr>
        <p:txBody>
          <a:bodyPr vert="horz" lIns="92742" tIns="46372" rIns="92742" bIns="46372" rtlCol="0"/>
          <a:lstStyle>
            <a:lvl1pPr algn="r">
              <a:defRPr sz="1200"/>
            </a:lvl1pPr>
          </a:lstStyle>
          <a:p>
            <a:fld id="{ADDB2728-6168-4A69-8E59-FC6BEA75E0E1}" type="datetimeFigureOut">
              <a:rPr lang="en-US" smtClean="0"/>
              <a:pPr/>
              <a:t>3/19/2019</a:t>
            </a:fld>
            <a:endParaRPr lang="en-US" dirty="0"/>
          </a:p>
        </p:txBody>
      </p:sp>
      <p:sp>
        <p:nvSpPr>
          <p:cNvPr id="4" name="Slide Image Placeholder 3"/>
          <p:cNvSpPr>
            <a:spLocks noGrp="1" noRot="1" noChangeAspect="1"/>
          </p:cNvSpPr>
          <p:nvPr>
            <p:ph type="sldImg" idx="2"/>
          </p:nvPr>
        </p:nvSpPr>
        <p:spPr>
          <a:xfrm>
            <a:off x="2859088" y="525463"/>
            <a:ext cx="3505200" cy="2630487"/>
          </a:xfrm>
          <a:prstGeom prst="rect">
            <a:avLst/>
          </a:prstGeom>
          <a:noFill/>
          <a:ln w="12700">
            <a:solidFill>
              <a:prstClr val="black"/>
            </a:solidFill>
          </a:ln>
        </p:spPr>
        <p:txBody>
          <a:bodyPr vert="horz" lIns="92742" tIns="46372" rIns="92742" bIns="46372" rtlCol="0" anchor="ctr"/>
          <a:lstStyle/>
          <a:p>
            <a:endParaRPr lang="en-US" dirty="0"/>
          </a:p>
        </p:txBody>
      </p:sp>
      <p:sp>
        <p:nvSpPr>
          <p:cNvPr id="5" name="Notes Placeholder 4"/>
          <p:cNvSpPr>
            <a:spLocks noGrp="1"/>
          </p:cNvSpPr>
          <p:nvPr>
            <p:ph type="body" sz="quarter" idx="3"/>
          </p:nvPr>
        </p:nvSpPr>
        <p:spPr>
          <a:xfrm>
            <a:off x="922338" y="3329940"/>
            <a:ext cx="7378700" cy="3154680"/>
          </a:xfrm>
          <a:prstGeom prst="rect">
            <a:avLst/>
          </a:prstGeom>
        </p:spPr>
        <p:txBody>
          <a:bodyPr vert="horz" lIns="92742" tIns="46372" rIns="92742" bIns="4637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3996796" cy="350520"/>
          </a:xfrm>
          <a:prstGeom prst="rect">
            <a:avLst/>
          </a:prstGeom>
        </p:spPr>
        <p:txBody>
          <a:bodyPr vert="horz" lIns="92742" tIns="46372" rIns="92742" bIns="46372"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24445" y="6658664"/>
            <a:ext cx="3996796" cy="350520"/>
          </a:xfrm>
          <a:prstGeom prst="rect">
            <a:avLst/>
          </a:prstGeom>
        </p:spPr>
        <p:txBody>
          <a:bodyPr vert="horz" lIns="92742" tIns="46372" rIns="92742" bIns="46372" rtlCol="0" anchor="b"/>
          <a:lstStyle>
            <a:lvl1pPr algn="r">
              <a:defRPr sz="1200"/>
            </a:lvl1pPr>
          </a:lstStyle>
          <a:p>
            <a:fld id="{2A4F1B2F-7D30-4AFE-8375-892D5D1677E5}" type="slidenum">
              <a:rPr lang="en-US" smtClean="0"/>
              <a:pPr/>
              <a:t>‹#›</a:t>
            </a:fld>
            <a:endParaRPr lang="en-US" dirty="0"/>
          </a:p>
        </p:txBody>
      </p:sp>
    </p:spTree>
    <p:extLst>
      <p:ext uri="{BB962C8B-B14F-4D97-AF65-F5344CB8AC3E}">
        <p14:creationId xmlns:p14="http://schemas.microsoft.com/office/powerpoint/2010/main" val="196632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9088" y="525463"/>
            <a:ext cx="3505200" cy="26289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E9AE927-7DDA-495D-B160-765508705CBC}" type="slidenum">
              <a:rPr lang="en-US" smtClean="0"/>
              <a:pPr/>
              <a:t>1</a:t>
            </a:fld>
            <a:endParaRPr lang="en-US" dirty="0"/>
          </a:p>
        </p:txBody>
      </p:sp>
    </p:spTree>
    <p:extLst>
      <p:ext uri="{BB962C8B-B14F-4D97-AF65-F5344CB8AC3E}">
        <p14:creationId xmlns:p14="http://schemas.microsoft.com/office/powerpoint/2010/main" val="2516910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Verso Paper, Case 30-CA-089350</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12</a:t>
            </a:fld>
            <a:endParaRPr lang="en-US" dirty="0"/>
          </a:p>
        </p:txBody>
      </p:sp>
    </p:spTree>
    <p:extLst>
      <p:ext uri="{BB962C8B-B14F-4D97-AF65-F5344CB8AC3E}">
        <p14:creationId xmlns:p14="http://schemas.microsoft.com/office/powerpoint/2010/main" val="194170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13</a:t>
            </a:fld>
            <a:endParaRPr lang="en-US" dirty="0"/>
          </a:p>
        </p:txBody>
      </p:sp>
    </p:spTree>
    <p:extLst>
      <p:ext uri="{BB962C8B-B14F-4D97-AF65-F5344CB8AC3E}">
        <p14:creationId xmlns:p14="http://schemas.microsoft.com/office/powerpoint/2010/main" val="14441971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14</a:t>
            </a:fld>
            <a:endParaRPr lang="en-US" dirty="0"/>
          </a:p>
        </p:txBody>
      </p:sp>
    </p:spTree>
    <p:extLst>
      <p:ext uri="{BB962C8B-B14F-4D97-AF65-F5344CB8AC3E}">
        <p14:creationId xmlns:p14="http://schemas.microsoft.com/office/powerpoint/2010/main" val="36343761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Verbal warning, written warning, suspension, termination</a:t>
            </a:r>
          </a:p>
          <a:p>
            <a:endParaRPr lang="en-US" dirty="0" smtClean="0"/>
          </a:p>
          <a:p>
            <a:r>
              <a:rPr lang="en-US" dirty="0" smtClean="0"/>
              <a:t>Have</a:t>
            </a:r>
            <a:r>
              <a:rPr lang="en-US" baseline="0" dirty="0" smtClean="0"/>
              <a:t> authority to determine on a c</a:t>
            </a:r>
            <a:r>
              <a:rPr lang="en-US" dirty="0" smtClean="0"/>
              <a:t>ase-by-case basis,</a:t>
            </a:r>
            <a:r>
              <a:rPr lang="en-US" baseline="0" dirty="0" smtClean="0"/>
              <a:t> but using policy as a guide to ensure fairness.</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15</a:t>
            </a:fld>
            <a:endParaRPr lang="en-US" dirty="0"/>
          </a:p>
        </p:txBody>
      </p:sp>
    </p:spTree>
    <p:extLst>
      <p:ext uri="{BB962C8B-B14F-4D97-AF65-F5344CB8AC3E}">
        <p14:creationId xmlns:p14="http://schemas.microsoft.com/office/powerpoint/2010/main" val="1769488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Related Paraphernalia:</a:t>
            </a:r>
          </a:p>
          <a:p>
            <a:r>
              <a:rPr lang="en-US" dirty="0" smtClean="0"/>
              <a:t>For </a:t>
            </a:r>
            <a:r>
              <a:rPr lang="en-US" dirty="0"/>
              <a:t>example, once the drug has been consumed, it may be easier to discharge an employee for possession of the associated paraphernalia than to require a drug test to establish that the individual had the intoxicant in his or her system. </a:t>
            </a:r>
            <a:endParaRPr lang="en-US" dirty="0" smtClean="0"/>
          </a:p>
        </p:txBody>
      </p:sp>
      <p:sp>
        <p:nvSpPr>
          <p:cNvPr id="4" name="Slide Number Placeholder 3"/>
          <p:cNvSpPr>
            <a:spLocks noGrp="1"/>
          </p:cNvSpPr>
          <p:nvPr>
            <p:ph type="sldNum" sz="quarter" idx="10"/>
          </p:nvPr>
        </p:nvSpPr>
        <p:spPr/>
        <p:txBody>
          <a:bodyPr/>
          <a:lstStyle/>
          <a:p>
            <a:fld id="{2A4F1B2F-7D30-4AFE-8375-892D5D1677E5}" type="slidenum">
              <a:rPr lang="en-US" smtClean="0"/>
              <a:pPr/>
              <a:t>16</a:t>
            </a:fld>
            <a:endParaRPr lang="en-US" dirty="0"/>
          </a:p>
        </p:txBody>
      </p:sp>
    </p:spTree>
    <p:extLst>
      <p:ext uri="{BB962C8B-B14F-4D97-AF65-F5344CB8AC3E}">
        <p14:creationId xmlns:p14="http://schemas.microsoft.com/office/powerpoint/2010/main" val="2757835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example, an employer may require every employee to undergo such testing for “cause” (i.e., after an accident), or when two supervisors who have been trained to recognize the signs of intoxication believe an employee is under the influence.</a:t>
            </a:r>
          </a:p>
        </p:txBody>
      </p:sp>
      <p:sp>
        <p:nvSpPr>
          <p:cNvPr id="4" name="Slide Number Placeholder 3"/>
          <p:cNvSpPr>
            <a:spLocks noGrp="1"/>
          </p:cNvSpPr>
          <p:nvPr>
            <p:ph type="sldNum" sz="quarter" idx="10"/>
          </p:nvPr>
        </p:nvSpPr>
        <p:spPr/>
        <p:txBody>
          <a:bodyPr/>
          <a:lstStyle/>
          <a:p>
            <a:fld id="{2A4F1B2F-7D30-4AFE-8375-892D5D1677E5}" type="slidenum">
              <a:rPr lang="en-US" smtClean="0"/>
              <a:pPr/>
              <a:t>17</a:t>
            </a:fld>
            <a:endParaRPr lang="en-US" dirty="0"/>
          </a:p>
        </p:txBody>
      </p:sp>
    </p:spTree>
    <p:extLst>
      <p:ext uri="{BB962C8B-B14F-4D97-AF65-F5344CB8AC3E}">
        <p14:creationId xmlns:p14="http://schemas.microsoft.com/office/powerpoint/2010/main" val="19975142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"group health plan" is one type of health plan and is a covered entity (except for self-administered plans with fewer than 50 participants). The group health plan is considered to be a separate legal entity from the employer or other parties that sponsor the group health plan. Neither employers nor other group health plan sponsors are defined as covered entities under HIPAA.</a:t>
            </a:r>
            <a:r>
              <a:rPr lang="en-US" baseline="0" dirty="0" smtClean="0"/>
              <a:t> </a:t>
            </a:r>
            <a:r>
              <a:rPr lang="en-US" dirty="0" smtClean="0"/>
              <a:t>Thus, the Privacy Rule does not directly regulate employers or other plan sponsors that are not HIPAA covered entities. </a:t>
            </a:r>
          </a:p>
          <a:p>
            <a:endParaRPr lang="en-US" dirty="0" smtClean="0"/>
          </a:p>
          <a:p>
            <a:r>
              <a:rPr lang="en-US" dirty="0" smtClean="0"/>
              <a:t>A “healthcare clearinghouse” is a public or private entity, including a billing service, repricing company, community health management information system or community health information system, as well as "value-added" networks and switches, that performs either of the following functions: </a:t>
            </a:r>
          </a:p>
          <a:p>
            <a:endParaRPr lang="en-US" dirty="0" smtClean="0"/>
          </a:p>
          <a:p>
            <a:r>
              <a:rPr lang="en-US" dirty="0" smtClean="0"/>
              <a:t>◾Processes or facilitates the processing of health information received from another entity in a nonstandard format or containing nonstandard data content into standard data elements or a standard transaction </a:t>
            </a:r>
          </a:p>
          <a:p>
            <a:endParaRPr lang="en-US" dirty="0" smtClean="0"/>
          </a:p>
          <a:p>
            <a:r>
              <a:rPr lang="en-US" dirty="0" smtClean="0"/>
              <a:t>◾Receives a standard transaction from another entity and processes or facilitates the processing of health information into nonstandard format or nonstandard data content for the receiving entity</a:t>
            </a:r>
          </a:p>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19</a:t>
            </a:fld>
            <a:endParaRPr lang="en-US" dirty="0"/>
          </a:p>
        </p:txBody>
      </p:sp>
    </p:spTree>
    <p:extLst>
      <p:ext uri="{BB962C8B-B14F-4D97-AF65-F5344CB8AC3E}">
        <p14:creationId xmlns:p14="http://schemas.microsoft.com/office/powerpoint/2010/main" val="15233225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20</a:t>
            </a:fld>
            <a:endParaRPr lang="en-US" dirty="0"/>
          </a:p>
        </p:txBody>
      </p:sp>
    </p:spTree>
    <p:extLst>
      <p:ext uri="{BB962C8B-B14F-4D97-AF65-F5344CB8AC3E}">
        <p14:creationId xmlns:p14="http://schemas.microsoft.com/office/powerpoint/2010/main" val="2254220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Allegedly, an approximately sixty (60) Northwestern Memorial hospital workers were fired for inappropriately accessing Jussie Smollett’s medical files without authorization.  </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21</a:t>
            </a:fld>
            <a:endParaRPr lang="en-US" dirty="0"/>
          </a:p>
        </p:txBody>
      </p:sp>
    </p:spTree>
    <p:extLst>
      <p:ext uri="{BB962C8B-B14F-4D97-AF65-F5344CB8AC3E}">
        <p14:creationId xmlns:p14="http://schemas.microsoft.com/office/powerpoint/2010/main" val="31579362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b="1" i="0" u="sng" strike="noStrike" kern="1200" baseline="0" dirty="0" smtClean="0">
                <a:solidFill>
                  <a:schemeClr val="tx1"/>
                </a:solidFill>
                <a:latin typeface="+mn-lt"/>
                <a:ea typeface="+mn-ea"/>
                <a:cs typeface="+mn-cs"/>
              </a:rPr>
              <a:t>FEDERAL HIPAA LAW PREEMPTS STATE LAW EXCEPT</a:t>
            </a:r>
            <a:r>
              <a:rPr lang="en-US" sz="1200" b="1" i="0" u="none" strike="noStrike" kern="1200" baseline="0" dirty="0" smtClean="0">
                <a:solidFill>
                  <a:schemeClr val="tx1"/>
                </a:solidFill>
                <a:latin typeface="+mn-lt"/>
                <a:ea typeface="+mn-ea"/>
                <a:cs typeface="+mn-cs"/>
              </a:rPr>
              <a:t>:</a:t>
            </a:r>
          </a:p>
          <a:p>
            <a:endParaRPr lang="x-none"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(b) The provision of State law relates to the privacy of individually identifiable health information and is more stringent than a standard, requirement, or implementation specification adopted under HIPAA.</a:t>
            </a:r>
          </a:p>
          <a:p>
            <a:endParaRPr lang="en-US" dirty="0" smtClean="0"/>
          </a:p>
          <a:p>
            <a:r>
              <a:rPr lang="en-US" dirty="0" smtClean="0"/>
              <a:t>(c) The provision of State law, including State procedures established under such law, as applicable, provides for the reporting of disease or injury, child abuse, birth, or death, or for the conduct of public health surveillance, investigation, or intervention. …</a:t>
            </a:r>
          </a:p>
          <a:p>
            <a:endParaRPr lang="en-US" dirty="0" smtClean="0"/>
          </a:p>
          <a:p>
            <a:r>
              <a:rPr lang="en-US" b="1" u="sng" dirty="0" smtClean="0"/>
              <a:t>Public Records</a:t>
            </a:r>
            <a:r>
              <a:rPr lang="en-US" dirty="0" smtClean="0"/>
              <a:t>:</a:t>
            </a:r>
            <a:r>
              <a:rPr lang="en-US" baseline="0" dirty="0" smtClean="0"/>
              <a:t>  </a:t>
            </a:r>
          </a:p>
          <a:p>
            <a:r>
              <a:rPr lang="en-US" dirty="0" smtClean="0"/>
              <a:t>The public records and public information compiled by the agencies of North Carolina government or its subdivisions are the property of the people. </a:t>
            </a:r>
          </a:p>
          <a:p>
            <a:endParaRPr lang="en-US" dirty="0" smtClean="0"/>
          </a:p>
          <a:p>
            <a:r>
              <a:rPr lang="en-US" b="1" u="sng" dirty="0" smtClean="0"/>
              <a:t>Confidentiality in general</a:t>
            </a:r>
            <a:r>
              <a:rPr lang="en-US" dirty="0" smtClean="0"/>
              <a:t>:</a:t>
            </a:r>
          </a:p>
          <a:p>
            <a:r>
              <a:rPr lang="en-US" dirty="0" smtClean="0"/>
              <a:t>All records containing privileged patient medical information, information protected under 45 Code of Federal Regulations Parts 160 and 164, and information collected under the authority of Part 4 of Article 5 of this Chapter that are in the possession of the Department of Health and Human Services or local health departments shall be confidential and shall not be public records pursuant to G.S. 132-1. </a:t>
            </a:r>
          </a:p>
          <a:p>
            <a:endParaRPr lang="en-US" dirty="0" smtClean="0"/>
          </a:p>
          <a:p>
            <a:r>
              <a:rPr lang="en-US" b="1" u="sng" dirty="0" smtClean="0"/>
              <a:t>Confidentiality of communicable</a:t>
            </a:r>
            <a:r>
              <a:rPr lang="en-US" b="1" u="sng" baseline="0" dirty="0" smtClean="0"/>
              <a:t> disease</a:t>
            </a:r>
            <a:r>
              <a:rPr lang="en-US" baseline="0" dirty="0" smtClean="0"/>
              <a:t>:</a:t>
            </a:r>
          </a:p>
          <a:p>
            <a:r>
              <a:rPr lang="en-US" dirty="0" smtClean="0"/>
              <a:t>All information and records, whether publicly or privately maintained, that identify a person who has AIDS virus infection or who has or may have a disease or condition required to be reported pursuant to the provisions of this Article shall be strictly confidential.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22</a:t>
            </a:fld>
            <a:endParaRPr lang="en-US" dirty="0"/>
          </a:p>
        </p:txBody>
      </p:sp>
    </p:spTree>
    <p:extLst>
      <p:ext uri="{BB962C8B-B14F-4D97-AF65-F5344CB8AC3E}">
        <p14:creationId xmlns:p14="http://schemas.microsoft.com/office/powerpoint/2010/main" val="3090709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company without an employee handbook is like a sandwich</a:t>
            </a:r>
            <a:r>
              <a:rPr lang="en-US" baseline="0" dirty="0" smtClean="0"/>
              <a:t> without bread holding it together.” Strong EE handbook can preempt or diminish litigation by fostering an orderly and tolerant company culture.  Keep the text simple and avoid legalese.  Avoid words such as “will,” “shall,” “only,” and “always.”</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a:t>
            </a:fld>
            <a:endParaRPr lang="en-US" dirty="0"/>
          </a:p>
        </p:txBody>
      </p:sp>
    </p:spTree>
    <p:extLst>
      <p:ext uri="{BB962C8B-B14F-4D97-AF65-F5344CB8AC3E}">
        <p14:creationId xmlns:p14="http://schemas.microsoft.com/office/powerpoint/2010/main" val="32104774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24</a:t>
            </a:fld>
            <a:endParaRPr lang="en-US" dirty="0"/>
          </a:p>
        </p:txBody>
      </p:sp>
    </p:spTree>
    <p:extLst>
      <p:ext uri="{BB962C8B-B14F-4D97-AF65-F5344CB8AC3E}">
        <p14:creationId xmlns:p14="http://schemas.microsoft.com/office/powerpoint/2010/main" val="21469024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DOL anticipates issuing final rule in January 2020</a:t>
            </a:r>
          </a:p>
          <a:p>
            <a:r>
              <a:rPr lang="en-US" dirty="0" smtClean="0"/>
              <a:t>Enforcing</a:t>
            </a:r>
            <a:r>
              <a:rPr lang="en-US" baseline="0" dirty="0" smtClean="0"/>
              <a:t> strict no-overtime policies all the more important if company decides, in light of NPRM, to reclassify exempt employees who fall below the salary threshold to non-exempt</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25</a:t>
            </a:fld>
            <a:endParaRPr lang="en-US" dirty="0"/>
          </a:p>
        </p:txBody>
      </p:sp>
    </p:spTree>
    <p:extLst>
      <p:ext uri="{BB962C8B-B14F-4D97-AF65-F5344CB8AC3E}">
        <p14:creationId xmlns:p14="http://schemas.microsoft.com/office/powerpoint/2010/main" val="1336872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26</a:t>
            </a:fld>
            <a:endParaRPr lang="en-US" dirty="0"/>
          </a:p>
        </p:txBody>
      </p:sp>
    </p:spTree>
    <p:extLst>
      <p:ext uri="{BB962C8B-B14F-4D97-AF65-F5344CB8AC3E}">
        <p14:creationId xmlns:p14="http://schemas.microsoft.com/office/powerpoint/2010/main" val="258128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away:  follow your policy</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28</a:t>
            </a:fld>
            <a:endParaRPr lang="en-US" dirty="0"/>
          </a:p>
        </p:txBody>
      </p:sp>
    </p:spTree>
    <p:extLst>
      <p:ext uri="{BB962C8B-B14F-4D97-AF65-F5344CB8AC3E}">
        <p14:creationId xmlns:p14="http://schemas.microsoft.com/office/powerpoint/2010/main" val="19779229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Take away … follow your policy!</a:t>
            </a:r>
            <a:r>
              <a:rPr lang="en-US" baseline="0" dirty="0" smtClean="0"/>
              <a:t> </a:t>
            </a: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29</a:t>
            </a:fld>
            <a:endParaRPr lang="en-US" dirty="0"/>
          </a:p>
        </p:txBody>
      </p:sp>
    </p:spTree>
    <p:extLst>
      <p:ext uri="{BB962C8B-B14F-4D97-AF65-F5344CB8AC3E}">
        <p14:creationId xmlns:p14="http://schemas.microsoft.com/office/powerpoint/2010/main" val="22881708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50</a:t>
            </a:r>
            <a:r>
              <a:rPr lang="en-US" baseline="0" dirty="0" smtClean="0"/>
              <a:t> or more </a:t>
            </a:r>
            <a:r>
              <a:rPr lang="en-US" baseline="0" dirty="0" err="1" smtClean="0"/>
              <a:t>Ees</a:t>
            </a:r>
            <a:endParaRPr lang="en-US" baseline="0" dirty="0" smtClean="0"/>
          </a:p>
          <a:p>
            <a:r>
              <a:rPr lang="en-US" baseline="0" dirty="0" smtClean="0"/>
              <a:t>EE who has worked for 12 </a:t>
            </a:r>
            <a:r>
              <a:rPr lang="en-US" baseline="0" dirty="0" err="1" smtClean="0"/>
              <a:t>mos</a:t>
            </a:r>
            <a:r>
              <a:rPr lang="en-US" baseline="0" dirty="0" smtClean="0"/>
              <a:t> and completed at least 1250 hours of service</a:t>
            </a:r>
          </a:p>
          <a:p>
            <a:r>
              <a:rPr lang="en-US" baseline="0" dirty="0" smtClean="0"/>
              <a:t>EE’s serious health condition or pregnancy related disability, care of newborn during first 12 </a:t>
            </a:r>
            <a:r>
              <a:rPr lang="en-US" baseline="0" dirty="0" err="1" smtClean="0"/>
              <a:t>mos</a:t>
            </a:r>
            <a:r>
              <a:rPr lang="en-US" baseline="0" dirty="0" smtClean="0"/>
              <a:t> following birth, care of adopted or foster child during first 12 </a:t>
            </a:r>
            <a:r>
              <a:rPr lang="en-US" baseline="0" dirty="0" err="1" smtClean="0"/>
              <a:t>mos</a:t>
            </a:r>
            <a:r>
              <a:rPr lang="en-US" baseline="0" dirty="0" smtClean="0"/>
              <a:t> following placement, care of child with serious health condition, care of spouse or parent with serious health condition, or qualifying exigency arising from EE’s, spouse’s, son’s, daughter’s, or parent’s qualifying active duty in US Armed Forces or call to qualifying active duty in National Guard or Reserves</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30</a:t>
            </a:fld>
            <a:endParaRPr lang="en-US" dirty="0"/>
          </a:p>
        </p:txBody>
      </p:sp>
    </p:spTree>
    <p:extLst>
      <p:ext uri="{BB962C8B-B14F-4D97-AF65-F5344CB8AC3E}">
        <p14:creationId xmlns:p14="http://schemas.microsoft.com/office/powerpoint/2010/main" val="4177207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Reasonable</a:t>
            </a:r>
            <a:r>
              <a:rPr lang="en-US" baseline="0" dirty="0" smtClean="0"/>
              <a:t> = no undue hardship</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32</a:t>
            </a:fld>
            <a:endParaRPr lang="en-US" dirty="0"/>
          </a:p>
        </p:txBody>
      </p:sp>
    </p:spTree>
    <p:extLst>
      <p:ext uri="{BB962C8B-B14F-4D97-AF65-F5344CB8AC3E}">
        <p14:creationId xmlns:p14="http://schemas.microsoft.com/office/powerpoint/2010/main" val="802730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NLRA</a:t>
            </a:r>
            <a:r>
              <a:rPr lang="en-US" baseline="0" dirty="0" smtClean="0"/>
              <a:t> Sec. 7: </a:t>
            </a:r>
            <a:r>
              <a:rPr lang="en-US" baseline="0" dirty="0" err="1" smtClean="0"/>
              <a:t>Ees</a:t>
            </a:r>
            <a:r>
              <a:rPr lang="en-US" baseline="0" dirty="0" smtClean="0"/>
              <a:t> shall have the right to self-organization, to form, join or assist labor organizations … and to engage in other concerted activities for … mutual aid or protection, and shall also have the right to refrain from any or all of such activities.</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34</a:t>
            </a:fld>
            <a:endParaRPr lang="en-US" dirty="0"/>
          </a:p>
        </p:txBody>
      </p:sp>
    </p:spTree>
    <p:extLst>
      <p:ext uri="{BB962C8B-B14F-4D97-AF65-F5344CB8AC3E}">
        <p14:creationId xmlns:p14="http://schemas.microsoft.com/office/powerpoint/2010/main" val="34166109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35</a:t>
            </a:fld>
            <a:endParaRPr lang="en-US" dirty="0"/>
          </a:p>
        </p:txBody>
      </p:sp>
    </p:spTree>
    <p:extLst>
      <p:ext uri="{BB962C8B-B14F-4D97-AF65-F5344CB8AC3E}">
        <p14:creationId xmlns:p14="http://schemas.microsoft.com/office/powerpoint/2010/main" val="377552247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36</a:t>
            </a:fld>
            <a:endParaRPr lang="en-US" dirty="0"/>
          </a:p>
        </p:txBody>
      </p:sp>
    </p:spTree>
    <p:extLst>
      <p:ext uri="{BB962C8B-B14F-4D97-AF65-F5344CB8AC3E}">
        <p14:creationId xmlns:p14="http://schemas.microsoft.com/office/powerpoint/2010/main" val="3649375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reference: CLT is tied with filings in NY/ME/CT; greatest filings (21) were in CHI area</a:t>
            </a:r>
          </a:p>
        </p:txBody>
      </p:sp>
      <p:sp>
        <p:nvSpPr>
          <p:cNvPr id="4" name="Slide Number Placeholder 3"/>
          <p:cNvSpPr>
            <a:spLocks noGrp="1"/>
          </p:cNvSpPr>
          <p:nvPr>
            <p:ph type="sldNum" sz="quarter" idx="10"/>
          </p:nvPr>
        </p:nvSpPr>
        <p:spPr/>
        <p:txBody>
          <a:bodyPr/>
          <a:lstStyle/>
          <a:p>
            <a:fld id="{2A4F1B2F-7D30-4AFE-8375-892D5D1677E5}" type="slidenum">
              <a:rPr lang="en-US" smtClean="0"/>
              <a:pPr/>
              <a:t>3</a:t>
            </a:fld>
            <a:endParaRPr lang="en-US" dirty="0"/>
          </a:p>
        </p:txBody>
      </p:sp>
    </p:spTree>
    <p:extLst>
      <p:ext uri="{BB962C8B-B14F-4D97-AF65-F5344CB8AC3E}">
        <p14:creationId xmlns:p14="http://schemas.microsoft.com/office/powerpoint/2010/main" val="19709610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37</a:t>
            </a:fld>
            <a:endParaRPr lang="en-US" dirty="0"/>
          </a:p>
        </p:txBody>
      </p:sp>
    </p:spTree>
    <p:extLst>
      <p:ext uri="{BB962C8B-B14F-4D97-AF65-F5344CB8AC3E}">
        <p14:creationId xmlns:p14="http://schemas.microsoft.com/office/powerpoint/2010/main" val="169890684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38</a:t>
            </a:fld>
            <a:endParaRPr lang="en-US" dirty="0"/>
          </a:p>
        </p:txBody>
      </p:sp>
    </p:spTree>
    <p:extLst>
      <p:ext uri="{BB962C8B-B14F-4D97-AF65-F5344CB8AC3E}">
        <p14:creationId xmlns:p14="http://schemas.microsoft.com/office/powerpoint/2010/main" val="31416371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39</a:t>
            </a:fld>
            <a:endParaRPr lang="en-US" dirty="0"/>
          </a:p>
        </p:txBody>
      </p:sp>
    </p:spTree>
    <p:extLst>
      <p:ext uri="{BB962C8B-B14F-4D97-AF65-F5344CB8AC3E}">
        <p14:creationId xmlns:p14="http://schemas.microsoft.com/office/powerpoint/2010/main" val="16180275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Products,</a:t>
            </a:r>
            <a:r>
              <a:rPr lang="en-US" baseline="0" dirty="0" smtClean="0"/>
              <a:t> processes, marketing data, pricing information, business plans, customer information, inventions, and discoveries</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40</a:t>
            </a:fld>
            <a:endParaRPr lang="en-US" dirty="0"/>
          </a:p>
        </p:txBody>
      </p:sp>
    </p:spTree>
    <p:extLst>
      <p:ext uri="{BB962C8B-B14F-4D97-AF65-F5344CB8AC3E}">
        <p14:creationId xmlns:p14="http://schemas.microsoft.com/office/powerpoint/2010/main" val="122208048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41</a:t>
            </a:fld>
            <a:endParaRPr lang="en-US" dirty="0"/>
          </a:p>
        </p:txBody>
      </p:sp>
    </p:spTree>
    <p:extLst>
      <p:ext uri="{BB962C8B-B14F-4D97-AF65-F5344CB8AC3E}">
        <p14:creationId xmlns:p14="http://schemas.microsoft.com/office/powerpoint/2010/main" val="360796863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42</a:t>
            </a:fld>
            <a:endParaRPr lang="en-US" dirty="0"/>
          </a:p>
        </p:txBody>
      </p:sp>
    </p:spTree>
    <p:extLst>
      <p:ext uri="{BB962C8B-B14F-4D97-AF65-F5344CB8AC3E}">
        <p14:creationId xmlns:p14="http://schemas.microsoft.com/office/powerpoint/2010/main" val="428193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reference: CLT is tied with filings in NY/ME/CT; greatest filings (21) were in CHI area</a:t>
            </a:r>
          </a:p>
        </p:txBody>
      </p:sp>
      <p:sp>
        <p:nvSpPr>
          <p:cNvPr id="4" name="Slide Number Placeholder 3"/>
          <p:cNvSpPr>
            <a:spLocks noGrp="1"/>
          </p:cNvSpPr>
          <p:nvPr>
            <p:ph type="sldNum" sz="quarter" idx="10"/>
          </p:nvPr>
        </p:nvSpPr>
        <p:spPr/>
        <p:txBody>
          <a:bodyPr/>
          <a:lstStyle/>
          <a:p>
            <a:fld id="{2A4F1B2F-7D30-4AFE-8375-892D5D1677E5}" type="slidenum">
              <a:rPr lang="en-US" smtClean="0"/>
              <a:pPr/>
              <a:t>4</a:t>
            </a:fld>
            <a:endParaRPr lang="en-US" dirty="0"/>
          </a:p>
        </p:txBody>
      </p:sp>
    </p:spTree>
    <p:extLst>
      <p:ext uri="{BB962C8B-B14F-4D97-AF65-F5344CB8AC3E}">
        <p14:creationId xmlns:p14="http://schemas.microsoft.com/office/powerpoint/2010/main" val="4166608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6</a:t>
            </a:fld>
            <a:endParaRPr lang="en-US" dirty="0"/>
          </a:p>
        </p:txBody>
      </p:sp>
    </p:spTree>
    <p:extLst>
      <p:ext uri="{BB962C8B-B14F-4D97-AF65-F5344CB8AC3E}">
        <p14:creationId xmlns:p14="http://schemas.microsoft.com/office/powerpoint/2010/main" val="23550092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7</a:t>
            </a:fld>
            <a:endParaRPr lang="en-US" dirty="0"/>
          </a:p>
        </p:txBody>
      </p:sp>
    </p:spTree>
    <p:extLst>
      <p:ext uri="{BB962C8B-B14F-4D97-AF65-F5344CB8AC3E}">
        <p14:creationId xmlns:p14="http://schemas.microsoft.com/office/powerpoint/2010/main" val="927314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Remind employees that the handbook is neither a contract of employment and that their employment with the company is “at will”</a:t>
            </a:r>
          </a:p>
          <a:p>
            <a:r>
              <a:rPr lang="en-US" dirty="0" smtClean="0"/>
              <a:t>At</a:t>
            </a:r>
            <a:r>
              <a:rPr lang="en-US" baseline="0" dirty="0" smtClean="0"/>
              <a:t> issue: sec 8(a)(1): could provision reasonably be interpreted to restrict an EE’s Section 7 right to engage in concerted attempts to change his or her employment at-will status (Mimi’s Café)</a:t>
            </a:r>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8</a:t>
            </a:fld>
            <a:endParaRPr lang="en-US" dirty="0"/>
          </a:p>
        </p:txBody>
      </p:sp>
    </p:spTree>
    <p:extLst>
      <p:ext uri="{BB962C8B-B14F-4D97-AF65-F5344CB8AC3E}">
        <p14:creationId xmlns:p14="http://schemas.microsoft.com/office/powerpoint/2010/main" val="2563162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Title VII bans sex as a motivating factor for any employment practice, irrespective of whether the employer was also</a:t>
            </a:r>
            <a:r>
              <a:rPr lang="en-US" baseline="0" dirty="0" smtClean="0"/>
              <a:t> motivated by other factors (“because of … sex”) (42 USC 2000e-2(a)(1))</a:t>
            </a:r>
            <a:endParaRPr lang="en-US" dirty="0" smtClean="0"/>
          </a:p>
          <a:p>
            <a:r>
              <a:rPr lang="en-US" dirty="0" smtClean="0"/>
              <a:t>EEOC: “Sexual</a:t>
            </a:r>
            <a:r>
              <a:rPr lang="en-US" baseline="0" dirty="0" smtClean="0"/>
              <a:t> orientation is inherently a sex-based consideration.” (Baldwin v. Foxx)</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2</a:t>
            </a:r>
            <a:r>
              <a:rPr lang="en-US" baseline="30000" dirty="0" smtClean="0"/>
              <a:t>nd</a:t>
            </a:r>
            <a:r>
              <a:rPr lang="en-US" baseline="0" dirty="0" smtClean="0"/>
              <a:t> Cir (CT, NY, VT)/ </a:t>
            </a:r>
            <a:r>
              <a:rPr lang="en-US" b="1" baseline="0" dirty="0" err="1" smtClean="0"/>
              <a:t>Zarda</a:t>
            </a:r>
            <a:r>
              <a:rPr lang="en-US" b="1" baseline="0" dirty="0" smtClean="0"/>
              <a:t> v. Airport Express </a:t>
            </a:r>
            <a:r>
              <a:rPr lang="en-US" baseline="0" dirty="0" smtClean="0"/>
              <a:t>(ER has petitioned for S Ct review; as of 3/11/19: distributed for conference 3/15/19)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7</a:t>
            </a:r>
            <a:r>
              <a:rPr lang="en-US" baseline="30000" dirty="0" smtClean="0"/>
              <a:t>th</a:t>
            </a:r>
            <a:r>
              <a:rPr lang="en-US" baseline="0" dirty="0" smtClean="0"/>
              <a:t> Cir/</a:t>
            </a:r>
            <a:r>
              <a:rPr lang="en-US" baseline="0" dirty="0" err="1" smtClean="0"/>
              <a:t>Hively</a:t>
            </a:r>
            <a:r>
              <a:rPr lang="en-US" baseline="0" dirty="0" smtClean="0"/>
              <a:t> v. Ivy Tech Community College of Indiana: “discrimination on the basis of sexual orientation is a form of sex discrimination”</a:t>
            </a:r>
          </a:p>
          <a:p>
            <a:r>
              <a:rPr lang="en-US" baseline="0" dirty="0" smtClean="0"/>
              <a:t>11</a:t>
            </a:r>
            <a:r>
              <a:rPr lang="en-US" baseline="30000" dirty="0" smtClean="0"/>
              <a:t>th</a:t>
            </a:r>
            <a:r>
              <a:rPr lang="en-US" baseline="0" dirty="0" smtClean="0"/>
              <a:t> Cir/Evans v. GA </a:t>
            </a:r>
            <a:r>
              <a:rPr lang="en-US" baseline="0" dirty="0" err="1" smtClean="0"/>
              <a:t>Reg’l</a:t>
            </a:r>
            <a:r>
              <a:rPr lang="en-US" baseline="0" dirty="0" smtClean="0"/>
              <a:t> </a:t>
            </a:r>
            <a:r>
              <a:rPr lang="en-US" baseline="0" dirty="0" err="1" smtClean="0"/>
              <a:t>Hosp</a:t>
            </a:r>
            <a:r>
              <a:rPr lang="en-US" baseline="0" dirty="0" smtClean="0"/>
              <a:t>: S Ct had not explicitly overruled circuit’s prior holding that SO discrimination was not actionable (S Ct declined to hear EE’s appeal) ; </a:t>
            </a:r>
            <a:r>
              <a:rPr lang="en-US" b="1" baseline="0" dirty="0" err="1" smtClean="0"/>
              <a:t>Bostock</a:t>
            </a:r>
            <a:r>
              <a:rPr lang="en-US" b="1" baseline="0" dirty="0" smtClean="0"/>
              <a:t> v. Clayton County </a:t>
            </a:r>
            <a:r>
              <a:rPr lang="en-US" baseline="0" dirty="0" smtClean="0"/>
              <a:t>(same ruling; EE has petitioned for S Ct review; as of 3/11/19: distributed for conference 3/15/19)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5</a:t>
            </a:r>
            <a:r>
              <a:rPr lang="en-US" baseline="30000" dirty="0" smtClean="0"/>
              <a:t>th</a:t>
            </a:r>
            <a:r>
              <a:rPr lang="en-US" baseline="0" dirty="0" smtClean="0"/>
              <a:t> Cir (TX/LA/MS)/Blum v. Gulf Oil Corp. (followed in </a:t>
            </a:r>
            <a:r>
              <a:rPr lang="en-US" baseline="0" dirty="0" err="1" smtClean="0"/>
              <a:t>Wittmer</a:t>
            </a:r>
            <a:r>
              <a:rPr lang="en-US" baseline="0" dirty="0" smtClean="0"/>
              <a:t> v. Phillips 66 Feb 2019): Title VII does not prohibit sexual orientation discrimination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6</a:t>
            </a:r>
            <a:r>
              <a:rPr lang="en-US" baseline="30000" dirty="0" smtClean="0"/>
              <a:t>th</a:t>
            </a:r>
            <a:r>
              <a:rPr lang="en-US" baseline="0" dirty="0" smtClean="0"/>
              <a:t> Cir (KY, MI, OH, TN)/</a:t>
            </a:r>
            <a:r>
              <a:rPr lang="en-US" b="1" baseline="0" dirty="0" smtClean="0"/>
              <a:t>EEOC v. RG &amp; GR Harris Funeral Homes</a:t>
            </a:r>
            <a:r>
              <a:rPr lang="en-US" baseline="0" dirty="0" smtClean="0"/>
              <a:t>: discrimination based on gender identity violates Title VII’s ban on discrimination because of “sex” (ER has petitioned for S Ct review; as of 3/11/19: distributed for conference 3/15/19)</a:t>
            </a:r>
          </a:p>
        </p:txBody>
      </p:sp>
      <p:sp>
        <p:nvSpPr>
          <p:cNvPr id="4" name="Slide Number Placeholder 3"/>
          <p:cNvSpPr>
            <a:spLocks noGrp="1"/>
          </p:cNvSpPr>
          <p:nvPr>
            <p:ph type="sldNum" sz="quarter" idx="10"/>
          </p:nvPr>
        </p:nvSpPr>
        <p:spPr/>
        <p:txBody>
          <a:bodyPr/>
          <a:lstStyle/>
          <a:p>
            <a:fld id="{2A4F1B2F-7D30-4AFE-8375-892D5D1677E5}" type="slidenum">
              <a:rPr lang="en-US" smtClean="0"/>
              <a:pPr/>
              <a:t>10</a:t>
            </a:fld>
            <a:endParaRPr lang="en-US" dirty="0"/>
          </a:p>
        </p:txBody>
      </p:sp>
    </p:spTree>
    <p:extLst>
      <p:ext uri="{BB962C8B-B14F-4D97-AF65-F5344CB8AC3E}">
        <p14:creationId xmlns:p14="http://schemas.microsoft.com/office/powerpoint/2010/main" val="2800131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4F1B2F-7D30-4AFE-8375-892D5D1677E5}" type="slidenum">
              <a:rPr lang="en-US" smtClean="0"/>
              <a:pPr/>
              <a:t>11</a:t>
            </a:fld>
            <a:endParaRPr lang="en-US" dirty="0"/>
          </a:p>
        </p:txBody>
      </p:sp>
    </p:spTree>
    <p:extLst>
      <p:ext uri="{BB962C8B-B14F-4D97-AF65-F5344CB8AC3E}">
        <p14:creationId xmlns:p14="http://schemas.microsoft.com/office/powerpoint/2010/main" val="2958051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a:noFill/>
              </a:ln>
            </a:endParaRPr>
          </a:p>
        </p:txBody>
      </p:sp>
      <p:sp>
        <p:nvSpPr>
          <p:cNvPr id="15" name="Rectangle 14"/>
          <p:cNvSpPr/>
          <p:nvPr userDrawn="1"/>
        </p:nvSpPr>
        <p:spPr>
          <a:xfrm>
            <a:off x="0" y="6586654"/>
            <a:ext cx="5826034" cy="271348"/>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endParaRPr lang="en-US" sz="1800" dirty="0"/>
          </a:p>
        </p:txBody>
      </p:sp>
      <p:sp>
        <p:nvSpPr>
          <p:cNvPr id="16" name="Rectangle 15"/>
          <p:cNvSpPr/>
          <p:nvPr userDrawn="1"/>
        </p:nvSpPr>
        <p:spPr>
          <a:xfrm>
            <a:off x="5826034" y="6586653"/>
            <a:ext cx="3317966" cy="271348"/>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280851" y="1247203"/>
            <a:ext cx="8575765" cy="2702856"/>
          </a:xfrm>
        </p:spPr>
        <p:txBody>
          <a:bodyPr anchor="ctr" anchorCtr="0">
            <a:normAutofit/>
          </a:bodyPr>
          <a:lstStyle>
            <a:lvl1pPr algn="ctr">
              <a:defRPr sz="48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80851" y="4409102"/>
            <a:ext cx="8575765" cy="1408224"/>
          </a:xfrm>
        </p:spPr>
        <p:txBody>
          <a:bodyPr/>
          <a:lstStyle>
            <a:lvl1pPr marL="0" indent="0" algn="ctr">
              <a:buNone/>
              <a:defRPr sz="2400">
                <a:solidFill>
                  <a:srgbClr val="365A8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0" name="Rectangle 9"/>
          <p:cNvSpPr/>
          <p:nvPr userDrawn="1"/>
        </p:nvSpPr>
        <p:spPr>
          <a:xfrm>
            <a:off x="0" y="-13262"/>
            <a:ext cx="582603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5826034" y="-13262"/>
            <a:ext cx="331796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25" name="Group 24"/>
          <p:cNvGrpSpPr/>
          <p:nvPr userDrawn="1"/>
        </p:nvGrpSpPr>
        <p:grpSpPr>
          <a:xfrm>
            <a:off x="0" y="3950062"/>
            <a:ext cx="9144001" cy="182880"/>
            <a:chOff x="0" y="4515640"/>
            <a:chExt cx="9144001" cy="182880"/>
          </a:xfrm>
        </p:grpSpPr>
        <p:cxnSp>
          <p:nvCxnSpPr>
            <p:cNvPr id="26" name="Straight Connector 25"/>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Rectangle 26"/>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8" name="Group 27"/>
          <p:cNvGrpSpPr/>
          <p:nvPr userDrawn="1"/>
        </p:nvGrpSpPr>
        <p:grpSpPr>
          <a:xfrm rot="10800000">
            <a:off x="0" y="1055614"/>
            <a:ext cx="9144001" cy="182880"/>
            <a:chOff x="0" y="1142856"/>
            <a:chExt cx="9144001" cy="182880"/>
          </a:xfrm>
        </p:grpSpPr>
        <p:cxnSp>
          <p:nvCxnSpPr>
            <p:cNvPr id="29" name="Straight Connector 28"/>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8" name="Slide Number Placeholder 5"/>
          <p:cNvSpPr>
            <a:spLocks noGrp="1"/>
          </p:cNvSpPr>
          <p:nvPr>
            <p:ph type="sldNum" sz="quarter" idx="4"/>
          </p:nvPr>
        </p:nvSpPr>
        <p:spPr>
          <a:xfrm>
            <a:off x="3580850" y="6586653"/>
            <a:ext cx="2057400" cy="262638"/>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56505" y="5959673"/>
            <a:ext cx="2028789" cy="484632"/>
          </a:xfrm>
          <a:prstGeom prst="rect">
            <a:avLst/>
          </a:prstGeom>
        </p:spPr>
      </p:pic>
    </p:spTree>
    <p:extLst>
      <p:ext uri="{BB962C8B-B14F-4D97-AF65-F5344CB8AC3E}">
        <p14:creationId xmlns:p14="http://schemas.microsoft.com/office/powerpoint/2010/main" val="1732276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850BEA78-8F01-4CF4-BA7F-1779BE85B204}" type="slidenum">
              <a:rPr lang="en-US" smtClean="0"/>
              <a:pPr/>
              <a:t>‹#›</a:t>
            </a:fld>
            <a:endParaRPr lang="en-US" dirty="0"/>
          </a:p>
        </p:txBody>
      </p:sp>
    </p:spTree>
    <p:extLst>
      <p:ext uri="{BB962C8B-B14F-4D97-AF65-F5344CB8AC3E}">
        <p14:creationId xmlns:p14="http://schemas.microsoft.com/office/powerpoint/2010/main" val="4273998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58665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a:noFill/>
              </a:ln>
            </a:endParaRPr>
          </a:p>
        </p:txBody>
      </p:sp>
      <p:sp>
        <p:nvSpPr>
          <p:cNvPr id="10" name="Rectangle 9"/>
          <p:cNvSpPr/>
          <p:nvPr userDrawn="1"/>
        </p:nvSpPr>
        <p:spPr>
          <a:xfrm>
            <a:off x="0" y="-13262"/>
            <a:ext cx="5826034" cy="74855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5826034" y="-13262"/>
            <a:ext cx="3317966" cy="74855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308747" y="1736727"/>
            <a:ext cx="8516982" cy="2852737"/>
          </a:xfrm>
        </p:spPr>
        <p:txBody>
          <a:bodyPr anchor="ctr" anchorCtr="0">
            <a:normAutofit/>
          </a:bodyPr>
          <a:lstStyle>
            <a:lvl1pPr algn="ctr">
              <a:defRPr sz="4800">
                <a:solidFill>
                  <a:srgbClr val="365A89"/>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308747" y="4589464"/>
            <a:ext cx="8516982" cy="1500187"/>
          </a:xfrm>
        </p:spPr>
        <p:txBody>
          <a:bodyPr anchor="ctr" anchorCtr="0"/>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grpSp>
        <p:nvGrpSpPr>
          <p:cNvPr id="17" name="Group 16"/>
          <p:cNvGrpSpPr/>
          <p:nvPr userDrawn="1"/>
        </p:nvGrpSpPr>
        <p:grpSpPr>
          <a:xfrm>
            <a:off x="0" y="4515640"/>
            <a:ext cx="9144001" cy="182880"/>
            <a:chOff x="0" y="4515640"/>
            <a:chExt cx="9144001" cy="182880"/>
          </a:xfrm>
        </p:grpSpPr>
        <p:cxnSp>
          <p:nvCxnSpPr>
            <p:cNvPr id="12" name="Straight Connector 11"/>
            <p:cNvCxnSpPr/>
            <p:nvPr userDrawn="1"/>
          </p:nvCxnSpPr>
          <p:spPr>
            <a:xfrm>
              <a:off x="2599509" y="4602726"/>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4515640"/>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6" name="Group 15"/>
          <p:cNvGrpSpPr/>
          <p:nvPr userDrawn="1"/>
        </p:nvGrpSpPr>
        <p:grpSpPr>
          <a:xfrm rot="10800000">
            <a:off x="0" y="1621192"/>
            <a:ext cx="9144001" cy="182880"/>
            <a:chOff x="0" y="1142856"/>
            <a:chExt cx="9144001" cy="182880"/>
          </a:xfrm>
        </p:grpSpPr>
        <p:cxnSp>
          <p:nvCxnSpPr>
            <p:cNvPr id="14" name="Straight Connector 13"/>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20" name="Rectangle 19"/>
          <p:cNvSpPr/>
          <p:nvPr userDrawn="1"/>
        </p:nvSpPr>
        <p:spPr>
          <a:xfrm>
            <a:off x="5826034" y="6543108"/>
            <a:ext cx="331796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Rectangle 20"/>
          <p:cNvSpPr/>
          <p:nvPr userDrawn="1"/>
        </p:nvSpPr>
        <p:spPr>
          <a:xfrm>
            <a:off x="0" y="6543108"/>
            <a:ext cx="5826034"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r>
              <a:rPr lang="en-US" sz="1800" dirty="0" smtClean="0"/>
              <a:t> </a:t>
            </a:r>
            <a:endParaRPr lang="en-US" sz="1800" dirty="0"/>
          </a:p>
        </p:txBody>
      </p:sp>
      <p:sp>
        <p:nvSpPr>
          <p:cNvPr id="22" name="Slide Number Placeholder 5"/>
          <p:cNvSpPr>
            <a:spLocks noGrp="1"/>
          </p:cNvSpPr>
          <p:nvPr>
            <p:ph type="sldNum" sz="quarter" idx="4"/>
          </p:nvPr>
        </p:nvSpPr>
        <p:spPr>
          <a:xfrm>
            <a:off x="3580850" y="6543108"/>
            <a:ext cx="20574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1353689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850BEA78-8F01-4CF4-BA7F-1779BE85B204}" type="slidenum">
              <a:rPr lang="en-US" smtClean="0"/>
              <a:t>‹#›</a:t>
            </a:fld>
            <a:endParaRPr lang="en-US" dirty="0"/>
          </a:p>
        </p:txBody>
      </p:sp>
    </p:spTree>
    <p:extLst>
      <p:ext uri="{BB962C8B-B14F-4D97-AF65-F5344CB8AC3E}">
        <p14:creationId xmlns:p14="http://schemas.microsoft.com/office/powerpoint/2010/main" val="2282404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39634" y="104504"/>
            <a:ext cx="8464732" cy="102761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850BEA78-8F01-4CF4-BA7F-1779BE85B204}" type="slidenum">
              <a:rPr lang="en-US" smtClean="0"/>
              <a:t>‹#›</a:t>
            </a:fld>
            <a:endParaRPr lang="en-US" dirty="0"/>
          </a:p>
        </p:txBody>
      </p:sp>
    </p:spTree>
    <p:extLst>
      <p:ext uri="{BB962C8B-B14F-4D97-AF65-F5344CB8AC3E}">
        <p14:creationId xmlns:p14="http://schemas.microsoft.com/office/powerpoint/2010/main" val="2589782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850BEA78-8F01-4CF4-BA7F-1779BE85B204}" type="slidenum">
              <a:rPr lang="en-US" smtClean="0"/>
              <a:t>‹#›</a:t>
            </a:fld>
            <a:endParaRPr lang="en-US" dirty="0"/>
          </a:p>
        </p:txBody>
      </p:sp>
    </p:spTree>
    <p:extLst>
      <p:ext uri="{BB962C8B-B14F-4D97-AF65-F5344CB8AC3E}">
        <p14:creationId xmlns:p14="http://schemas.microsoft.com/office/powerpoint/2010/main" val="8902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0BEA78-8F01-4CF4-BA7F-1779BE85B204}" type="slidenum">
              <a:rPr lang="en-US" smtClean="0"/>
              <a:t>‹#›</a:t>
            </a:fld>
            <a:endParaRPr lang="en-US" dirty="0"/>
          </a:p>
        </p:txBody>
      </p:sp>
    </p:spTree>
    <p:extLst>
      <p:ext uri="{BB962C8B-B14F-4D97-AF65-F5344CB8AC3E}">
        <p14:creationId xmlns:p14="http://schemas.microsoft.com/office/powerpoint/2010/main" val="19253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16" name="Rectangle 15"/>
          <p:cNvSpPr/>
          <p:nvPr userDrawn="1"/>
        </p:nvSpPr>
        <p:spPr>
          <a:xfrm>
            <a:off x="0" y="0"/>
            <a:ext cx="5826034" cy="296091"/>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Rectangle 16"/>
          <p:cNvSpPr/>
          <p:nvPr userDrawn="1"/>
        </p:nvSpPr>
        <p:spPr>
          <a:xfrm>
            <a:off x="5826034" y="-1"/>
            <a:ext cx="3317966" cy="296091"/>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5826034" y="6543108"/>
            <a:ext cx="331796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p:cNvSpPr/>
          <p:nvPr userDrawn="1"/>
        </p:nvSpPr>
        <p:spPr>
          <a:xfrm>
            <a:off x="0" y="6543108"/>
            <a:ext cx="5826034"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r>
              <a:rPr lang="en-US" sz="1800" dirty="0" smtClean="0"/>
              <a:t> </a:t>
            </a:r>
            <a:endParaRPr lang="en-US" sz="1800" dirty="0"/>
          </a:p>
        </p:txBody>
      </p:sp>
      <p:sp>
        <p:nvSpPr>
          <p:cNvPr id="13" name="Slide Number Placeholder 5"/>
          <p:cNvSpPr>
            <a:spLocks noGrp="1"/>
          </p:cNvSpPr>
          <p:nvPr>
            <p:ph type="sldNum" sz="quarter" idx="4"/>
          </p:nvPr>
        </p:nvSpPr>
        <p:spPr>
          <a:xfrm>
            <a:off x="3580850" y="6543108"/>
            <a:ext cx="20574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2341715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5826034" y="6543108"/>
            <a:ext cx="3317966" cy="320040"/>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 name="Text Placeholder 2"/>
          <p:cNvSpPr>
            <a:spLocks noGrp="1"/>
          </p:cNvSpPr>
          <p:nvPr>
            <p:ph type="body" idx="1"/>
          </p:nvPr>
        </p:nvSpPr>
        <p:spPr>
          <a:xfrm>
            <a:off x="348343" y="1473506"/>
            <a:ext cx="8522415" cy="503061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1"/>
            <a:ext cx="9144000" cy="124320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a:noFill/>
              </a:ln>
            </a:endParaRPr>
          </a:p>
        </p:txBody>
      </p:sp>
      <p:cxnSp>
        <p:nvCxnSpPr>
          <p:cNvPr id="8" name="Straight Connector 7"/>
          <p:cNvCxnSpPr/>
          <p:nvPr userDrawn="1"/>
        </p:nvCxnSpPr>
        <p:spPr>
          <a:xfrm>
            <a:off x="2599509" y="1229942"/>
            <a:ext cx="654449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1142856"/>
            <a:ext cx="2723606" cy="18288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Rectangle 10"/>
          <p:cNvSpPr/>
          <p:nvPr userDrawn="1"/>
        </p:nvSpPr>
        <p:spPr>
          <a:xfrm>
            <a:off x="0" y="6543108"/>
            <a:ext cx="5826034" cy="320040"/>
          </a:xfrm>
          <a:prstGeom prst="rect">
            <a:avLst/>
          </a:prstGeom>
          <a:solidFill>
            <a:srgbClr val="689BC7"/>
          </a:solidFill>
          <a:ln>
            <a:solidFill>
              <a:srgbClr val="689BC7"/>
            </a:solidFill>
          </a:ln>
        </p:spPr>
        <p:style>
          <a:lnRef idx="2">
            <a:schemeClr val="accent1">
              <a:shade val="50000"/>
            </a:schemeClr>
          </a:lnRef>
          <a:fillRef idx="1">
            <a:schemeClr val="accent1"/>
          </a:fillRef>
          <a:effectRef idx="0">
            <a:schemeClr val="accent1"/>
          </a:effectRef>
          <a:fontRef idx="minor">
            <a:schemeClr val="lt1"/>
          </a:fontRef>
        </p:style>
        <p:txBody>
          <a:bodyPr lIns="457200" rtlCol="0" anchor="ctr"/>
          <a:lstStyle/>
          <a:p>
            <a:pPr algn="l"/>
            <a:r>
              <a:rPr lang="en-US" sz="1800" dirty="0" smtClean="0"/>
              <a:t> </a:t>
            </a:r>
            <a:endParaRPr lang="en-US" sz="1800" dirty="0"/>
          </a:p>
        </p:txBody>
      </p:sp>
      <p:sp>
        <p:nvSpPr>
          <p:cNvPr id="13" name="Rectangle 12"/>
          <p:cNvSpPr/>
          <p:nvPr userDrawn="1"/>
        </p:nvSpPr>
        <p:spPr>
          <a:xfrm>
            <a:off x="0" y="-13260"/>
            <a:ext cx="5826034" cy="155304"/>
          </a:xfrm>
          <a:prstGeom prst="rect">
            <a:avLst/>
          </a:prstGeom>
          <a:solidFill>
            <a:srgbClr val="689B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4" name="Rectangle 13"/>
          <p:cNvSpPr/>
          <p:nvPr userDrawn="1"/>
        </p:nvSpPr>
        <p:spPr>
          <a:xfrm>
            <a:off x="5826034" y="-13261"/>
            <a:ext cx="3317966" cy="155304"/>
          </a:xfrm>
          <a:prstGeom prst="rect">
            <a:avLst/>
          </a:prstGeom>
          <a:solidFill>
            <a:srgbClr val="365A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Placeholder 1"/>
          <p:cNvSpPr>
            <a:spLocks noGrp="1"/>
          </p:cNvSpPr>
          <p:nvPr>
            <p:ph type="title"/>
          </p:nvPr>
        </p:nvSpPr>
        <p:spPr>
          <a:xfrm>
            <a:off x="348343" y="142044"/>
            <a:ext cx="8522415" cy="99889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6" name="Slide Number Placeholder 5"/>
          <p:cNvSpPr>
            <a:spLocks noGrp="1"/>
          </p:cNvSpPr>
          <p:nvPr>
            <p:ph type="sldNum" sz="quarter" idx="4"/>
          </p:nvPr>
        </p:nvSpPr>
        <p:spPr>
          <a:xfrm>
            <a:off x="3580850" y="6543108"/>
            <a:ext cx="2057400" cy="320040"/>
          </a:xfrm>
          <a:prstGeom prst="rect">
            <a:avLst/>
          </a:prstGeom>
        </p:spPr>
        <p:txBody>
          <a:bodyPr vert="horz" lIns="91440" tIns="45720" rIns="91440" bIns="45720" rtlCol="0" anchor="ctr"/>
          <a:lstStyle>
            <a:lvl1pPr algn="ctr">
              <a:defRPr sz="1400" b="0">
                <a:solidFill>
                  <a:schemeClr val="bg1"/>
                </a:solidFill>
              </a:defRPr>
            </a:lvl1pPr>
          </a:lstStyle>
          <a:p>
            <a:fld id="{850BEA78-8F01-4CF4-BA7F-1779BE85B204}" type="slidenum">
              <a:rPr lang="en-US" smtClean="0"/>
              <a:pPr/>
              <a:t>‹#›</a:t>
            </a:fld>
            <a:endParaRPr lang="en-US" dirty="0"/>
          </a:p>
        </p:txBody>
      </p:sp>
      <p:pic>
        <p:nvPicPr>
          <p:cNvPr id="16" name="Picture 15"/>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6447385" y="6581549"/>
            <a:ext cx="2075263" cy="240879"/>
          </a:xfrm>
          <a:prstGeom prst="rect">
            <a:avLst/>
          </a:prstGeom>
        </p:spPr>
      </p:pic>
    </p:spTree>
    <p:extLst>
      <p:ext uri="{BB962C8B-B14F-4D97-AF65-F5344CB8AC3E}">
        <p14:creationId xmlns:p14="http://schemas.microsoft.com/office/powerpoint/2010/main" val="294410008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ctr" defTabSz="914400" rtl="0" eaLnBrk="1" latinLnBrk="0" hangingPunct="1">
        <a:lnSpc>
          <a:spcPct val="90000"/>
        </a:lnSpc>
        <a:spcBef>
          <a:spcPct val="0"/>
        </a:spcBef>
        <a:buNone/>
        <a:defRPr sz="4000" b="1" kern="1200">
          <a:solidFill>
            <a:schemeClr val="tx1"/>
          </a:solidFill>
          <a:latin typeface="+mn-lt"/>
          <a:ea typeface="+mj-ea"/>
          <a:cs typeface="+mj-cs"/>
        </a:defRPr>
      </a:lvl1pPr>
    </p:titleStyle>
    <p:bodyStyle>
      <a:lvl1pPr marL="228600" indent="-228600" algn="l" defTabSz="914400" rtl="0" eaLnBrk="1" latinLnBrk="0" hangingPunct="1">
        <a:lnSpc>
          <a:spcPct val="100000"/>
        </a:lnSpc>
        <a:spcBef>
          <a:spcPts val="600"/>
        </a:spcBef>
        <a:buClr>
          <a:srgbClr val="365A89"/>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600"/>
        </a:spcBef>
        <a:buClr>
          <a:srgbClr val="689BC7"/>
        </a:buClr>
        <a:buFont typeface="Courier New" panose="02070309020205020404" pitchFamily="49" charset="0"/>
        <a:buChar char="o"/>
        <a:defRPr sz="2800" kern="1200">
          <a:solidFill>
            <a:schemeClr val="tx1"/>
          </a:solidFill>
          <a:latin typeface="+mn-lt"/>
          <a:ea typeface="+mn-ea"/>
          <a:cs typeface="+mn-cs"/>
        </a:defRPr>
      </a:lvl2pPr>
      <a:lvl3pPr marL="1143000" indent="-228600" algn="l" defTabSz="914400" rtl="0" eaLnBrk="1" latinLnBrk="0" hangingPunct="1">
        <a:lnSpc>
          <a:spcPct val="100000"/>
        </a:lnSpc>
        <a:spcBef>
          <a:spcPts val="600"/>
        </a:spcBef>
        <a:buClr>
          <a:srgbClr val="365A89"/>
        </a:buClr>
        <a:buFont typeface="Wingdings" panose="05000000000000000000" pitchFamily="2" charset="2"/>
        <a:buChar char="§"/>
        <a:defRPr sz="2800" kern="1200">
          <a:solidFill>
            <a:schemeClr val="tx1"/>
          </a:solidFill>
          <a:latin typeface="+mn-lt"/>
          <a:ea typeface="+mn-ea"/>
          <a:cs typeface="+mn-cs"/>
        </a:defRPr>
      </a:lvl3pPr>
      <a:lvl4pPr marL="1600200" indent="-228600" algn="l" defTabSz="914400" rtl="0" eaLnBrk="1" latinLnBrk="0" hangingPunct="1">
        <a:lnSpc>
          <a:spcPct val="100000"/>
        </a:lnSpc>
        <a:spcBef>
          <a:spcPts val="600"/>
        </a:spcBef>
        <a:buClr>
          <a:srgbClr val="689BC7"/>
        </a:buClr>
        <a:buFont typeface="Arial" panose="020B0604020202020204" pitchFamily="34" charset="0"/>
        <a:buChar char="•"/>
        <a:defRPr sz="2800" kern="1200">
          <a:solidFill>
            <a:schemeClr val="tx1"/>
          </a:solidFill>
          <a:latin typeface="+mn-lt"/>
          <a:ea typeface="+mn-ea"/>
          <a:cs typeface="+mn-cs"/>
        </a:defRPr>
      </a:lvl4pPr>
      <a:lvl5pPr marL="2057400" indent="-228600" algn="l" defTabSz="914400" rtl="0" eaLnBrk="1" latinLnBrk="0" hangingPunct="1">
        <a:lnSpc>
          <a:spcPct val="100000"/>
        </a:lnSpc>
        <a:spcBef>
          <a:spcPts val="600"/>
        </a:spcBef>
        <a:buClr>
          <a:srgbClr val="365A89"/>
        </a:buClr>
        <a:buFont typeface="Arial" panose="020B0604020202020204" pitchFamily="34" charset="0"/>
        <a:buChar char="•"/>
        <a:defRPr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93914" y="4308479"/>
            <a:ext cx="8575766" cy="1255143"/>
          </a:xfrm>
        </p:spPr>
        <p:txBody>
          <a:bodyPr>
            <a:noAutofit/>
          </a:bodyPr>
          <a:lstStyle/>
          <a:p>
            <a:pPr>
              <a:spcBef>
                <a:spcPts val="0"/>
              </a:spcBef>
            </a:pPr>
            <a:endParaRPr lang="en-US" dirty="0" smtClean="0"/>
          </a:p>
          <a:p>
            <a:pPr>
              <a:spcBef>
                <a:spcPts val="0"/>
              </a:spcBef>
            </a:pPr>
            <a:endParaRPr lang="en-US" dirty="0" smtClean="0"/>
          </a:p>
        </p:txBody>
      </p:sp>
      <p:sp>
        <p:nvSpPr>
          <p:cNvPr id="6" name="Title 3"/>
          <p:cNvSpPr>
            <a:spLocks noGrp="1"/>
          </p:cNvSpPr>
          <p:nvPr>
            <p:ph type="ctrTitle"/>
          </p:nvPr>
        </p:nvSpPr>
        <p:spPr>
          <a:xfrm>
            <a:off x="553453" y="2176645"/>
            <a:ext cx="8247150" cy="721928"/>
          </a:xfrm>
        </p:spPr>
        <p:txBody>
          <a:bodyPr>
            <a:normAutofit fontScale="90000"/>
          </a:bodyPr>
          <a:lstStyle/>
          <a:p>
            <a:r>
              <a:rPr lang="en-US" dirty="0" smtClean="0">
                <a:solidFill>
                  <a:schemeClr val="accent5">
                    <a:lumMod val="75000"/>
                  </a:schemeClr>
                </a:solidFill>
              </a:rPr>
              <a:t>Effective Policies </a:t>
            </a:r>
            <a:r>
              <a:rPr lang="en-US" dirty="0">
                <a:solidFill>
                  <a:schemeClr val="accent5">
                    <a:lumMod val="75000"/>
                  </a:schemeClr>
                </a:solidFill>
              </a:rPr>
              <a:t>and </a:t>
            </a:r>
            <a:r>
              <a:rPr lang="en-US" dirty="0" smtClean="0">
                <a:solidFill>
                  <a:schemeClr val="accent5">
                    <a:lumMod val="75000"/>
                  </a:schemeClr>
                </a:solidFill>
              </a:rPr>
              <a:t/>
            </a:r>
            <a:br>
              <a:rPr lang="en-US" dirty="0" smtClean="0">
                <a:solidFill>
                  <a:schemeClr val="accent5">
                    <a:lumMod val="75000"/>
                  </a:schemeClr>
                </a:solidFill>
              </a:rPr>
            </a:br>
            <a:r>
              <a:rPr lang="en-US" dirty="0" smtClean="0">
                <a:solidFill>
                  <a:schemeClr val="accent5">
                    <a:lumMod val="75000"/>
                  </a:schemeClr>
                </a:solidFill>
              </a:rPr>
              <a:t>Employee Handbooks</a:t>
            </a:r>
            <a:endParaRPr lang="en-US" sz="3100" dirty="0">
              <a:solidFill>
                <a:schemeClr val="accent5">
                  <a:lumMod val="75000"/>
                </a:schemeClr>
              </a:solidFill>
            </a:endParaRPr>
          </a:p>
        </p:txBody>
      </p:sp>
      <p:sp>
        <p:nvSpPr>
          <p:cNvPr id="3" name="TextBox 2"/>
          <p:cNvSpPr txBox="1"/>
          <p:nvPr/>
        </p:nvSpPr>
        <p:spPr>
          <a:xfrm>
            <a:off x="2564451" y="4138389"/>
            <a:ext cx="4237892" cy="1508105"/>
          </a:xfrm>
          <a:prstGeom prst="rect">
            <a:avLst/>
          </a:prstGeom>
          <a:noFill/>
        </p:spPr>
        <p:txBody>
          <a:bodyPr wrap="square" rtlCol="0">
            <a:spAutoFit/>
          </a:bodyPr>
          <a:lstStyle/>
          <a:p>
            <a:r>
              <a:rPr lang="en-US" sz="2800" dirty="0">
                <a:solidFill>
                  <a:schemeClr val="accent1">
                    <a:lumMod val="75000"/>
                  </a:schemeClr>
                </a:solidFill>
              </a:rPr>
              <a:t>Lauren Nations</a:t>
            </a:r>
          </a:p>
          <a:p>
            <a:r>
              <a:rPr lang="en-US" sz="2800" dirty="0" smtClean="0">
                <a:solidFill>
                  <a:schemeClr val="accent1">
                    <a:lumMod val="75000"/>
                  </a:schemeClr>
                </a:solidFill>
              </a:rPr>
              <a:t>Ariel Harris</a:t>
            </a:r>
          </a:p>
          <a:p>
            <a:endParaRPr lang="en-US" sz="1800" dirty="0" smtClean="0">
              <a:solidFill>
                <a:schemeClr val="accent1">
                  <a:lumMod val="75000"/>
                </a:schemeClr>
              </a:solidFill>
            </a:endParaRPr>
          </a:p>
          <a:p>
            <a:r>
              <a:rPr lang="en-US" sz="1800" dirty="0" smtClean="0">
                <a:solidFill>
                  <a:schemeClr val="accent1">
                    <a:lumMod val="75000"/>
                  </a:schemeClr>
                </a:solidFill>
              </a:rPr>
              <a:t>March 21, 2019</a:t>
            </a:r>
          </a:p>
        </p:txBody>
      </p:sp>
    </p:spTree>
    <p:extLst>
      <p:ext uri="{BB962C8B-B14F-4D97-AF65-F5344CB8AC3E}">
        <p14:creationId xmlns:p14="http://schemas.microsoft.com/office/powerpoint/2010/main" val="26427839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EEO Policy</a:t>
            </a:r>
            <a:endParaRPr lang="en-US" dirty="0"/>
          </a:p>
        </p:txBody>
      </p:sp>
      <p:sp>
        <p:nvSpPr>
          <p:cNvPr id="52227" name="Rectangle 3"/>
          <p:cNvSpPr>
            <a:spLocks noGrp="1" noChangeArrowheads="1"/>
          </p:cNvSpPr>
          <p:nvPr>
            <p:ph type="body" idx="1"/>
          </p:nvPr>
        </p:nvSpPr>
        <p:spPr>
          <a:xfrm>
            <a:off x="348343" y="1428534"/>
            <a:ext cx="8657433" cy="4927296"/>
          </a:xfrm>
        </p:spPr>
        <p:txBody>
          <a:bodyPr>
            <a:normAutofit fontScale="85000" lnSpcReduction="20000"/>
          </a:bodyPr>
          <a:lstStyle/>
          <a:p>
            <a:r>
              <a:rPr lang="en-US" dirty="0" smtClean="0"/>
              <a:t>Anti-discrimination policy:</a:t>
            </a:r>
          </a:p>
          <a:p>
            <a:pPr marL="0" indent="0">
              <a:buNone/>
            </a:pPr>
            <a:endParaRPr lang="en-US" dirty="0" smtClean="0"/>
          </a:p>
          <a:p>
            <a:pPr lvl="1"/>
            <a:r>
              <a:rPr lang="en-US" dirty="0" smtClean="0"/>
              <a:t>Race, color, religion, gender, age, national origin, disability, veteran status</a:t>
            </a:r>
          </a:p>
          <a:p>
            <a:pPr lvl="1"/>
            <a:r>
              <a:rPr lang="en-US" dirty="0" smtClean="0"/>
              <a:t>Sexual orientation/gender identification?</a:t>
            </a:r>
          </a:p>
          <a:p>
            <a:pPr lvl="2"/>
            <a:r>
              <a:rPr lang="en-US" dirty="0" smtClean="0"/>
              <a:t>EEOC: both are protected; DOJ: neither are protected</a:t>
            </a:r>
          </a:p>
          <a:p>
            <a:pPr lvl="2"/>
            <a:r>
              <a:rPr lang="en-US" dirty="0" smtClean="0"/>
              <a:t>Circuit split: will Supreme Court hear?</a:t>
            </a:r>
          </a:p>
          <a:p>
            <a:pPr lvl="3"/>
            <a:r>
              <a:rPr lang="en-US" dirty="0" smtClean="0"/>
              <a:t>2</a:t>
            </a:r>
            <a:r>
              <a:rPr lang="en-US" baseline="30000" dirty="0" smtClean="0"/>
              <a:t>nd</a:t>
            </a:r>
            <a:r>
              <a:rPr lang="en-US" dirty="0" smtClean="0"/>
              <a:t> and 7</a:t>
            </a:r>
            <a:r>
              <a:rPr lang="en-US" baseline="30000" dirty="0" smtClean="0"/>
              <a:t>th</a:t>
            </a:r>
            <a:r>
              <a:rPr lang="en-US" dirty="0" smtClean="0"/>
              <a:t>: sexual orientation is protected</a:t>
            </a:r>
          </a:p>
          <a:p>
            <a:pPr lvl="3"/>
            <a:r>
              <a:rPr lang="en-US" dirty="0" smtClean="0"/>
              <a:t>11</a:t>
            </a:r>
            <a:r>
              <a:rPr lang="en-US" baseline="30000" dirty="0" smtClean="0"/>
              <a:t>th</a:t>
            </a:r>
            <a:r>
              <a:rPr lang="en-US" dirty="0" smtClean="0"/>
              <a:t> Circuit: gender nonconformity is protected but sexual orientation is not</a:t>
            </a:r>
          </a:p>
          <a:p>
            <a:pPr lvl="3"/>
            <a:r>
              <a:rPr lang="en-US" dirty="0" smtClean="0"/>
              <a:t>5</a:t>
            </a:r>
            <a:r>
              <a:rPr lang="en-US" baseline="30000" dirty="0" smtClean="0"/>
              <a:t>th</a:t>
            </a:r>
            <a:r>
              <a:rPr lang="en-US" dirty="0" smtClean="0"/>
              <a:t> Circuit: sexual orientation is not protected</a:t>
            </a:r>
          </a:p>
          <a:p>
            <a:pPr lvl="3"/>
            <a:r>
              <a:rPr lang="en-US" dirty="0" smtClean="0"/>
              <a:t>6</a:t>
            </a:r>
            <a:r>
              <a:rPr lang="en-US" baseline="30000" dirty="0" smtClean="0"/>
              <a:t>th</a:t>
            </a:r>
            <a:r>
              <a:rPr lang="en-US" dirty="0" smtClean="0"/>
              <a:t> Circuit: gender identity is protected</a:t>
            </a:r>
          </a:p>
          <a:p>
            <a:pPr lvl="1"/>
            <a:r>
              <a:rPr lang="en-US" dirty="0"/>
              <a:t>“Or any other legally protected status</a:t>
            </a:r>
            <a:r>
              <a:rPr lang="en-US" dirty="0" smtClean="0"/>
              <a:t>”</a:t>
            </a:r>
            <a:endParaRPr lang="en-US" dirty="0"/>
          </a:p>
        </p:txBody>
      </p:sp>
    </p:spTree>
    <p:extLst>
      <p:ext uri="{BB962C8B-B14F-4D97-AF65-F5344CB8AC3E}">
        <p14:creationId xmlns:p14="http://schemas.microsoft.com/office/powerpoint/2010/main" val="2449983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Anti-Harassment Policy</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77500" lnSpcReduction="20000"/>
          </a:bodyPr>
          <a:lstStyle/>
          <a:p>
            <a:r>
              <a:rPr lang="en-US" dirty="0" smtClean="0"/>
              <a:t>Include application to vendors and clients who interact with Company personnel</a:t>
            </a:r>
          </a:p>
          <a:p>
            <a:pPr marL="0" indent="0">
              <a:buNone/>
            </a:pPr>
            <a:endParaRPr lang="en-US" dirty="0" smtClean="0"/>
          </a:p>
          <a:p>
            <a:r>
              <a:rPr lang="en-US" dirty="0" smtClean="0"/>
              <a:t>May consider including a non-exhaustive list of examples of </a:t>
            </a:r>
            <a:r>
              <a:rPr lang="en-US" u="sng" dirty="0" smtClean="0"/>
              <a:t>sexual harassment</a:t>
            </a:r>
            <a:r>
              <a:rPr lang="en-US" dirty="0" smtClean="0"/>
              <a:t>. </a:t>
            </a:r>
          </a:p>
          <a:p>
            <a:pPr marL="0" indent="0">
              <a:buNone/>
            </a:pPr>
            <a:endParaRPr lang="en-US" dirty="0" smtClean="0"/>
          </a:p>
          <a:p>
            <a:r>
              <a:rPr lang="en-US" dirty="0" smtClean="0"/>
              <a:t>Clarify that </a:t>
            </a:r>
            <a:r>
              <a:rPr lang="en-US" u="sng" dirty="0" smtClean="0"/>
              <a:t>all</a:t>
            </a:r>
            <a:r>
              <a:rPr lang="en-US" dirty="0" smtClean="0"/>
              <a:t> employees (particularly managers and supervisors have </a:t>
            </a:r>
            <a:r>
              <a:rPr lang="en-US" dirty="0"/>
              <a:t>a responsibility for keeping </a:t>
            </a:r>
            <a:r>
              <a:rPr lang="en-US" dirty="0" smtClean="0"/>
              <a:t>the </a:t>
            </a:r>
            <a:r>
              <a:rPr lang="en-US" dirty="0"/>
              <a:t>work environment free </a:t>
            </a:r>
            <a:r>
              <a:rPr lang="en-US" dirty="0" smtClean="0"/>
              <a:t>of harassment.</a:t>
            </a:r>
            <a:endParaRPr lang="en-US" dirty="0"/>
          </a:p>
          <a:p>
            <a:pPr marL="0" indent="0">
              <a:buNone/>
            </a:pPr>
            <a:endParaRPr lang="en-US" dirty="0" smtClean="0"/>
          </a:p>
          <a:p>
            <a:r>
              <a:rPr lang="en-US" dirty="0" smtClean="0"/>
              <a:t>Describe complaint procedure:</a:t>
            </a:r>
          </a:p>
          <a:p>
            <a:pPr lvl="1"/>
            <a:r>
              <a:rPr lang="en-US" dirty="0" smtClean="0"/>
              <a:t>Designate someone or use a hotline</a:t>
            </a:r>
          </a:p>
          <a:p>
            <a:pPr lvl="2"/>
            <a:r>
              <a:rPr lang="en-US" dirty="0"/>
              <a:t>Provide alternative when designated person is the alleged </a:t>
            </a:r>
            <a:r>
              <a:rPr lang="en-US" dirty="0" smtClean="0"/>
              <a:t>harasser</a:t>
            </a:r>
          </a:p>
          <a:p>
            <a:pPr marL="914400" lvl="2" indent="0">
              <a:buNone/>
            </a:pPr>
            <a:endParaRPr lang="en-US" dirty="0" smtClean="0"/>
          </a:p>
        </p:txBody>
      </p:sp>
    </p:spTree>
    <p:extLst>
      <p:ext uri="{BB962C8B-B14F-4D97-AF65-F5344CB8AC3E}">
        <p14:creationId xmlns:p14="http://schemas.microsoft.com/office/powerpoint/2010/main" val="626968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t>Internal Investigations - Confidentiality</a:t>
            </a:r>
            <a:endParaRPr lang="en-US" dirty="0"/>
          </a:p>
        </p:txBody>
      </p:sp>
      <p:sp>
        <p:nvSpPr>
          <p:cNvPr id="21507" name="Rectangle 3"/>
          <p:cNvSpPr>
            <a:spLocks noGrp="1" noChangeArrowheads="1"/>
          </p:cNvSpPr>
          <p:nvPr>
            <p:ph type="body" idx="1"/>
          </p:nvPr>
        </p:nvSpPr>
        <p:spPr/>
        <p:txBody>
          <a:bodyPr>
            <a:normAutofit fontScale="77500" lnSpcReduction="20000"/>
          </a:bodyPr>
          <a:lstStyle/>
          <a:p>
            <a:r>
              <a:rPr lang="en-US" dirty="0" smtClean="0"/>
              <a:t>Cannot maintain blanket rule regarding confidentiality of investigations but must demonstrate confidentiality need on a case-by-case basis.</a:t>
            </a:r>
          </a:p>
          <a:p>
            <a:pPr marL="0" indent="0">
              <a:buNone/>
            </a:pPr>
            <a:endParaRPr lang="en-US" dirty="0" smtClean="0"/>
          </a:p>
          <a:p>
            <a:r>
              <a:rPr lang="en-US" dirty="0" smtClean="0"/>
              <a:t>NLRB Advice Memorandum 1/13/13: sample policy:</a:t>
            </a:r>
          </a:p>
          <a:p>
            <a:pPr marL="0" indent="0">
              <a:buNone/>
            </a:pPr>
            <a:endParaRPr lang="en-US" dirty="0" smtClean="0"/>
          </a:p>
          <a:p>
            <a:pPr marL="0" indent="0" algn="just">
              <a:buNone/>
            </a:pPr>
            <a:r>
              <a:rPr lang="en-US" dirty="0"/>
              <a:t>	</a:t>
            </a:r>
            <a:r>
              <a:rPr lang="en-US" dirty="0" smtClean="0"/>
              <a:t>“The Company has a compelling interest in protecting the 	integrity of its investigations.  In every investigation, the 	Company has a strong desire to protect witnesses, to keep 	evidence from being destroyed, to ensure that testimony is not 	fabricated, and to prevent a cover-up.  [Company] may decide in 	some circumstances that in order to achieve these objectives, we 	must maintain the investigation and our role in it in strict 	confidence.  If [Company] reasonably imposes such a 	requirement and an employee does not maintain such 	confidentiality, the employee may be subject to disciplinary 	action up to and including immediate termination.”</a:t>
            </a:r>
            <a:endParaRPr lang="en-US" dirty="0"/>
          </a:p>
        </p:txBody>
      </p:sp>
    </p:spTree>
    <p:extLst>
      <p:ext uri="{BB962C8B-B14F-4D97-AF65-F5344CB8AC3E}">
        <p14:creationId xmlns:p14="http://schemas.microsoft.com/office/powerpoint/2010/main" val="4010918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t>Anti-Retaliation/Whistleblower </a:t>
            </a:r>
            <a:r>
              <a:rPr lang="en-US" dirty="0"/>
              <a:t>P</a:t>
            </a:r>
            <a:r>
              <a:rPr lang="en-US" dirty="0" smtClean="0"/>
              <a:t>olicy</a:t>
            </a:r>
            <a:endParaRPr lang="en-US" dirty="0"/>
          </a:p>
        </p:txBody>
      </p:sp>
      <p:sp>
        <p:nvSpPr>
          <p:cNvPr id="21507" name="Rectangle 3"/>
          <p:cNvSpPr>
            <a:spLocks noGrp="1" noChangeArrowheads="1"/>
          </p:cNvSpPr>
          <p:nvPr>
            <p:ph type="body" idx="1"/>
          </p:nvPr>
        </p:nvSpPr>
        <p:spPr/>
        <p:txBody>
          <a:bodyPr>
            <a:normAutofit fontScale="92500" lnSpcReduction="20000"/>
          </a:bodyPr>
          <a:lstStyle/>
          <a:p>
            <a:pPr algn="just"/>
            <a:r>
              <a:rPr lang="en-US" dirty="0" smtClean="0"/>
              <a:t>Protected from retaliation only if alleged unlawful activity, policy, or practice is brought to the Company’s attention:</a:t>
            </a:r>
          </a:p>
          <a:p>
            <a:pPr algn="just"/>
            <a:endParaRPr lang="en-US" dirty="0" smtClean="0"/>
          </a:p>
          <a:p>
            <a:pPr marL="0" indent="0" algn="just">
              <a:buNone/>
            </a:pPr>
            <a:r>
              <a:rPr lang="en-US" dirty="0" smtClean="0"/>
              <a:t>	“[Company] will not retaliate against an employee 	who in good faith, has made a protest or raised a 	complaint against some practice of [Company], or 	of another individual or entity with whom 	[Company] has a business relationship, on the 	basis of a reasonable belief that the practice is in 	violation of law, or a clear mandate of public 	policy.”</a:t>
            </a:r>
          </a:p>
          <a:p>
            <a:pPr marL="0" indent="0" algn="just">
              <a:buNone/>
            </a:pPr>
            <a:endParaRPr lang="en-US" dirty="0"/>
          </a:p>
          <a:p>
            <a:pPr algn="just"/>
            <a:r>
              <a:rPr lang="en-US" dirty="0"/>
              <a:t>T</a:t>
            </a:r>
            <a:r>
              <a:rPr lang="en-US" dirty="0" smtClean="0"/>
              <a:t>he company will </a:t>
            </a:r>
            <a:r>
              <a:rPr lang="en-US" dirty="0"/>
              <a:t>investigate any complaint </a:t>
            </a:r>
            <a:r>
              <a:rPr lang="en-US" dirty="0" smtClean="0"/>
              <a:t>and </a:t>
            </a:r>
            <a:r>
              <a:rPr lang="en-US" dirty="0"/>
              <a:t>will take immediate and appropriate disciplinary action </a:t>
            </a:r>
            <a:r>
              <a:rPr lang="en-US" dirty="0" smtClean="0"/>
              <a:t>if needed. </a:t>
            </a:r>
          </a:p>
          <a:p>
            <a:pPr marL="0" indent="0" algn="just">
              <a:buNone/>
            </a:pPr>
            <a:endParaRPr lang="en-US" dirty="0"/>
          </a:p>
        </p:txBody>
      </p:sp>
    </p:spTree>
    <p:extLst>
      <p:ext uri="{BB962C8B-B14F-4D97-AF65-F5344CB8AC3E}">
        <p14:creationId xmlns:p14="http://schemas.microsoft.com/office/powerpoint/2010/main" val="3225011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Code of Conduct</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Address broad issues such as appropriate behavior while at work, workplace violence, dress code, and solicitation</a:t>
            </a:r>
          </a:p>
          <a:p>
            <a:pPr marL="0" indent="0" algn="just">
              <a:buNone/>
            </a:pPr>
            <a:endParaRPr lang="en-US" dirty="0" smtClean="0"/>
          </a:p>
          <a:p>
            <a:pPr algn="just"/>
            <a:r>
              <a:rPr lang="en-US" dirty="0" smtClean="0"/>
              <a:t>Using business equipment precludes any claim of privacy; reserve right to review email, voicemail, computer use, or Internet use by employee who uses your equipment, and make clear that certain activities are prohibited</a:t>
            </a:r>
          </a:p>
        </p:txBody>
      </p:sp>
    </p:spTree>
    <p:extLst>
      <p:ext uri="{BB962C8B-B14F-4D97-AF65-F5344CB8AC3E}">
        <p14:creationId xmlns:p14="http://schemas.microsoft.com/office/powerpoint/2010/main" val="316399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Discipline</a:t>
            </a:r>
            <a:r>
              <a:rPr lang="en-US" dirty="0"/>
              <a:t> </a:t>
            </a:r>
            <a:r>
              <a:rPr lang="en-US" dirty="0" smtClean="0"/>
              <a:t>Policy</a:t>
            </a:r>
            <a:endParaRPr lang="en-US" dirty="0"/>
          </a:p>
        </p:txBody>
      </p:sp>
      <p:sp>
        <p:nvSpPr>
          <p:cNvPr id="21507" name="Rectangle 3"/>
          <p:cNvSpPr>
            <a:spLocks noGrp="1" noChangeArrowheads="1"/>
          </p:cNvSpPr>
          <p:nvPr>
            <p:ph type="body" idx="1"/>
          </p:nvPr>
        </p:nvSpPr>
        <p:spPr/>
        <p:txBody>
          <a:bodyPr>
            <a:normAutofit fontScale="92500" lnSpcReduction="10000"/>
          </a:bodyPr>
          <a:lstStyle/>
          <a:p>
            <a:r>
              <a:rPr lang="en-US" dirty="0" smtClean="0"/>
              <a:t>Do not use language that could imply progressive discipline (or every stage of it) will be used </a:t>
            </a:r>
            <a:r>
              <a:rPr lang="en-US" i="1" u="sng" dirty="0" smtClean="0"/>
              <a:t>every time</a:t>
            </a:r>
            <a:r>
              <a:rPr lang="en-US" i="1" dirty="0" smtClean="0"/>
              <a:t>:</a:t>
            </a:r>
          </a:p>
          <a:p>
            <a:pPr marL="0" indent="0">
              <a:buNone/>
            </a:pPr>
            <a:endParaRPr lang="en-US" i="1" dirty="0" smtClean="0"/>
          </a:p>
          <a:p>
            <a:pPr marL="0" indent="0" algn="just">
              <a:buNone/>
            </a:pPr>
            <a:r>
              <a:rPr lang="en-US" dirty="0" smtClean="0"/>
              <a:t>	“The Company, in its sole discretion, will determine 	when to warn, reprimand, place on probation, 	terminate, or otherwise discipline employees in the 	manner and degree the Company deems 	appropriate.  Generally, the following progressive 	steps will apply to discipline cases, although the 	Company may begin the discipline process at any step 	or advance to any step, including immediate 	termination or termination after any step of the 	process…”</a:t>
            </a:r>
            <a:endParaRPr lang="en-US" dirty="0"/>
          </a:p>
        </p:txBody>
      </p:sp>
    </p:spTree>
    <p:extLst>
      <p:ext uri="{BB962C8B-B14F-4D97-AF65-F5344CB8AC3E}">
        <p14:creationId xmlns:p14="http://schemas.microsoft.com/office/powerpoint/2010/main" val="400829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Drug Testing Policy</a:t>
            </a:r>
            <a:endParaRPr lang="en-US" dirty="0"/>
          </a:p>
        </p:txBody>
      </p:sp>
      <p:sp>
        <p:nvSpPr>
          <p:cNvPr id="21507" name="Rectangle 3"/>
          <p:cNvSpPr>
            <a:spLocks noGrp="1" noChangeArrowheads="1"/>
          </p:cNvSpPr>
          <p:nvPr>
            <p:ph type="body" idx="1"/>
          </p:nvPr>
        </p:nvSpPr>
        <p:spPr/>
        <p:txBody>
          <a:bodyPr>
            <a:normAutofit fontScale="92500" lnSpcReduction="10000"/>
          </a:bodyPr>
          <a:lstStyle/>
          <a:p>
            <a:pPr algn="just"/>
            <a:r>
              <a:rPr lang="en-US" dirty="0" smtClean="0"/>
              <a:t>Discussed on prior NCMS webinar in December 2018</a:t>
            </a:r>
          </a:p>
          <a:p>
            <a:pPr marL="0" indent="0" algn="just">
              <a:buNone/>
            </a:pPr>
            <a:endParaRPr lang="en-US" dirty="0" smtClean="0"/>
          </a:p>
          <a:p>
            <a:pPr algn="just"/>
            <a:r>
              <a:rPr lang="en-US" dirty="0" smtClean="0"/>
              <a:t>Prohibit </a:t>
            </a:r>
            <a:r>
              <a:rPr lang="en-US" dirty="0"/>
              <a:t>the </a:t>
            </a:r>
            <a:r>
              <a:rPr lang="en-US" dirty="0" smtClean="0"/>
              <a:t>use, sale or purchase </a:t>
            </a:r>
            <a:r>
              <a:rPr lang="en-US" dirty="0"/>
              <a:t>of </a:t>
            </a:r>
            <a:r>
              <a:rPr lang="en-US" dirty="0" smtClean="0"/>
              <a:t>drugs, alcohol</a:t>
            </a:r>
            <a:r>
              <a:rPr lang="en-US" dirty="0"/>
              <a:t>, </a:t>
            </a:r>
            <a:r>
              <a:rPr lang="en-US" dirty="0" smtClean="0"/>
              <a:t>or other intoxicants, and </a:t>
            </a:r>
            <a:r>
              <a:rPr lang="en-US" dirty="0"/>
              <a:t>their possession, as well as possession of related paraphernalia. </a:t>
            </a:r>
            <a:endParaRPr lang="en-US" dirty="0" smtClean="0"/>
          </a:p>
          <a:p>
            <a:pPr marL="0" indent="0" algn="just">
              <a:buNone/>
            </a:pPr>
            <a:endParaRPr lang="en-US" dirty="0" smtClean="0"/>
          </a:p>
          <a:p>
            <a:pPr algn="just"/>
            <a:r>
              <a:rPr lang="en-US" dirty="0" smtClean="0"/>
              <a:t>Clearly state in </a:t>
            </a:r>
            <a:r>
              <a:rPr lang="en-US" dirty="0"/>
              <a:t>writing that workers are subject to discipline or discharge if they are under the influence of drugs or alcohol during work time. </a:t>
            </a:r>
            <a:endParaRPr lang="en-US" dirty="0" smtClean="0"/>
          </a:p>
          <a:p>
            <a:pPr marL="0" indent="0" algn="just">
              <a:buNone/>
            </a:pPr>
            <a:endParaRPr lang="en-US" dirty="0" smtClean="0"/>
          </a:p>
          <a:p>
            <a:pPr algn="just"/>
            <a:r>
              <a:rPr lang="en-US" dirty="0"/>
              <a:t>State that the </a:t>
            </a:r>
            <a:r>
              <a:rPr lang="en-US" dirty="0" smtClean="0"/>
              <a:t>employee’s </a:t>
            </a:r>
            <a:r>
              <a:rPr lang="en-US" dirty="0"/>
              <a:t>privacy will be respected in providing samples, and the results of test are confidential.</a:t>
            </a:r>
            <a:endParaRPr lang="en-US" dirty="0" smtClean="0"/>
          </a:p>
        </p:txBody>
      </p:sp>
    </p:spTree>
    <p:extLst>
      <p:ext uri="{BB962C8B-B14F-4D97-AF65-F5344CB8AC3E}">
        <p14:creationId xmlns:p14="http://schemas.microsoft.com/office/powerpoint/2010/main" val="1695137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Drug Testing Policy</a:t>
            </a:r>
            <a:endParaRPr lang="en-US" dirty="0"/>
          </a:p>
        </p:txBody>
      </p:sp>
      <p:sp>
        <p:nvSpPr>
          <p:cNvPr id="21507" name="Rectangle 3"/>
          <p:cNvSpPr>
            <a:spLocks noGrp="1" noChangeArrowheads="1"/>
          </p:cNvSpPr>
          <p:nvPr>
            <p:ph type="body" idx="1"/>
          </p:nvPr>
        </p:nvSpPr>
        <p:spPr/>
        <p:txBody>
          <a:bodyPr>
            <a:normAutofit fontScale="92500" lnSpcReduction="10000"/>
          </a:bodyPr>
          <a:lstStyle/>
          <a:p>
            <a:pPr marL="0" indent="0">
              <a:buNone/>
            </a:pPr>
            <a:r>
              <a:rPr lang="en-US" b="1" dirty="0" smtClean="0"/>
              <a:t>When </a:t>
            </a:r>
            <a:r>
              <a:rPr lang="en-US" b="1" dirty="0"/>
              <a:t>to </a:t>
            </a:r>
            <a:r>
              <a:rPr lang="en-US" b="1" dirty="0" smtClean="0"/>
              <a:t>Test</a:t>
            </a:r>
            <a:r>
              <a:rPr lang="en-US" b="1" dirty="0"/>
              <a:t>:</a:t>
            </a:r>
            <a:r>
              <a:rPr lang="en-US" b="1" dirty="0" smtClean="0"/>
              <a:t> </a:t>
            </a:r>
          </a:p>
          <a:p>
            <a:pPr marL="0" indent="0">
              <a:buNone/>
            </a:pPr>
            <a:endParaRPr lang="en-US" dirty="0" smtClean="0"/>
          </a:p>
          <a:p>
            <a:pPr algn="just"/>
            <a:r>
              <a:rPr lang="en-US" dirty="0" smtClean="0"/>
              <a:t>Specify </a:t>
            </a:r>
            <a:r>
              <a:rPr lang="en-US" dirty="0"/>
              <a:t>the circumstances under which employees are required to undergo </a:t>
            </a:r>
            <a:r>
              <a:rPr lang="en-US" dirty="0" smtClean="0"/>
              <a:t>testing. </a:t>
            </a:r>
          </a:p>
          <a:p>
            <a:pPr marL="0" indent="0" algn="just">
              <a:buNone/>
            </a:pPr>
            <a:endParaRPr lang="en-US" dirty="0" smtClean="0"/>
          </a:p>
          <a:p>
            <a:pPr algn="just"/>
            <a:r>
              <a:rPr lang="en-US" dirty="0" smtClean="0"/>
              <a:t>Specify if you will implement </a:t>
            </a:r>
            <a:r>
              <a:rPr lang="en-US" dirty="0"/>
              <a:t>a random testing policy, or </a:t>
            </a:r>
            <a:r>
              <a:rPr lang="en-US" dirty="0" smtClean="0"/>
              <a:t>if </a:t>
            </a:r>
            <a:r>
              <a:rPr lang="en-US" dirty="0"/>
              <a:t>employees who have violated the company drug policy to undergo random drug tests in the </a:t>
            </a:r>
            <a:r>
              <a:rPr lang="en-US" dirty="0" smtClean="0"/>
              <a:t>future.</a:t>
            </a:r>
          </a:p>
          <a:p>
            <a:pPr algn="just"/>
            <a:endParaRPr lang="en-US" dirty="0" smtClean="0"/>
          </a:p>
          <a:p>
            <a:pPr algn="just"/>
            <a:r>
              <a:rPr lang="en-US" dirty="0"/>
              <a:t>S</a:t>
            </a:r>
            <a:r>
              <a:rPr lang="en-US" dirty="0" smtClean="0"/>
              <a:t>tate </a:t>
            </a:r>
            <a:r>
              <a:rPr lang="en-US" dirty="0"/>
              <a:t>whether it takes only one supervisor or several managers plus the </a:t>
            </a:r>
            <a:r>
              <a:rPr lang="en-US" dirty="0" smtClean="0"/>
              <a:t>HR </a:t>
            </a:r>
            <a:r>
              <a:rPr lang="en-US" dirty="0"/>
              <a:t>department to </a:t>
            </a:r>
            <a:r>
              <a:rPr lang="en-US" dirty="0" smtClean="0"/>
              <a:t>decide </a:t>
            </a:r>
            <a:r>
              <a:rPr lang="en-US" dirty="0"/>
              <a:t>to require the employee to take a medical test.</a:t>
            </a:r>
          </a:p>
          <a:p>
            <a:endParaRPr lang="en-US" dirty="0"/>
          </a:p>
          <a:p>
            <a:pPr lvl="4"/>
            <a:endParaRPr lang="en-US" dirty="0"/>
          </a:p>
        </p:txBody>
      </p:sp>
    </p:spTree>
    <p:extLst>
      <p:ext uri="{BB962C8B-B14F-4D97-AF65-F5344CB8AC3E}">
        <p14:creationId xmlns:p14="http://schemas.microsoft.com/office/powerpoint/2010/main" val="3279045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3000"/>
              </a:spcAft>
            </a:pPr>
            <a:r>
              <a:rPr lang="en-US" dirty="0" smtClean="0"/>
              <a:t>HIPAA Responsibilities</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18</a:t>
            </a:fld>
            <a:endParaRPr lang="en-US" dirty="0"/>
          </a:p>
        </p:txBody>
      </p:sp>
    </p:spTree>
    <p:extLst>
      <p:ext uri="{BB962C8B-B14F-4D97-AF65-F5344CB8AC3E}">
        <p14:creationId xmlns:p14="http://schemas.microsoft.com/office/powerpoint/2010/main" val="468770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HIPAA Definitions</a:t>
            </a:r>
            <a:endParaRPr lang="en-US" dirty="0"/>
          </a:p>
        </p:txBody>
      </p:sp>
      <p:sp>
        <p:nvSpPr>
          <p:cNvPr id="3" name="Content Placeholder 2"/>
          <p:cNvSpPr>
            <a:spLocks noGrp="1"/>
          </p:cNvSpPr>
          <p:nvPr>
            <p:ph idx="1"/>
          </p:nvPr>
        </p:nvSpPr>
        <p:spPr/>
        <p:txBody>
          <a:bodyPr>
            <a:noAutofit/>
          </a:bodyPr>
          <a:lstStyle/>
          <a:p>
            <a:pPr marL="0" indent="0">
              <a:buNone/>
            </a:pPr>
            <a:r>
              <a:rPr lang="en-US" sz="1800" dirty="0"/>
              <a:t>Selected Definitions (45 CFR §§ </a:t>
            </a:r>
            <a:r>
              <a:rPr lang="en-US" sz="1800" dirty="0" smtClean="0"/>
              <a:t>160 &amp; 164):</a:t>
            </a:r>
          </a:p>
          <a:p>
            <a:pPr marL="0" indent="0">
              <a:buNone/>
            </a:pPr>
            <a:endParaRPr lang="en-US" sz="1800" dirty="0"/>
          </a:p>
          <a:p>
            <a:r>
              <a:rPr lang="en-US" sz="1800" b="1" i="1" dirty="0"/>
              <a:t>Covered entity </a:t>
            </a:r>
            <a:r>
              <a:rPr lang="en-US" sz="1800" dirty="0"/>
              <a:t>means</a:t>
            </a:r>
            <a:r>
              <a:rPr lang="en-US" sz="1800" dirty="0" smtClean="0"/>
              <a:t>:</a:t>
            </a:r>
            <a:endParaRPr lang="en-US" sz="1800" dirty="0"/>
          </a:p>
          <a:p>
            <a:pPr marL="0" indent="0" algn="just">
              <a:buNone/>
            </a:pPr>
            <a:r>
              <a:rPr lang="en-US" sz="1800" dirty="0" smtClean="0"/>
              <a:t>	(</a:t>
            </a:r>
            <a:r>
              <a:rPr lang="en-US" sz="1800" dirty="0"/>
              <a:t>1) A health plan.</a:t>
            </a:r>
          </a:p>
          <a:p>
            <a:pPr marL="0" indent="0" algn="just">
              <a:buNone/>
            </a:pPr>
            <a:r>
              <a:rPr lang="en-US" sz="1800" dirty="0" smtClean="0"/>
              <a:t>	(</a:t>
            </a:r>
            <a:r>
              <a:rPr lang="en-US" sz="1800" dirty="0"/>
              <a:t>2) A health care clearinghouse.</a:t>
            </a:r>
          </a:p>
          <a:p>
            <a:pPr marL="0" indent="0" algn="just">
              <a:buNone/>
            </a:pPr>
            <a:r>
              <a:rPr lang="en-US" sz="1800" dirty="0" smtClean="0"/>
              <a:t>	(</a:t>
            </a:r>
            <a:r>
              <a:rPr lang="en-US" sz="1800" dirty="0"/>
              <a:t>3) A health care provider who transmits any </a:t>
            </a:r>
            <a:r>
              <a:rPr lang="en-US" sz="1800" dirty="0" smtClean="0"/>
              <a:t>health information </a:t>
            </a:r>
            <a:r>
              <a:rPr lang="en-US" sz="1800" dirty="0"/>
              <a:t>in </a:t>
            </a:r>
            <a:r>
              <a:rPr lang="en-US" sz="1800" dirty="0" smtClean="0"/>
              <a:t>electronic 		form </a:t>
            </a:r>
            <a:r>
              <a:rPr lang="en-US" sz="1800" dirty="0"/>
              <a:t>in connection with a </a:t>
            </a:r>
            <a:r>
              <a:rPr lang="en-US" sz="1800" dirty="0" smtClean="0"/>
              <a:t>transaction </a:t>
            </a:r>
            <a:r>
              <a:rPr lang="en-US" sz="1800" dirty="0"/>
              <a:t>covered by this </a:t>
            </a:r>
            <a:r>
              <a:rPr lang="en-US" sz="1800" dirty="0" smtClean="0"/>
              <a:t>subchapter.</a:t>
            </a:r>
          </a:p>
          <a:p>
            <a:pPr marL="0" indent="0" algn="just">
              <a:buNone/>
            </a:pPr>
            <a:endParaRPr lang="en-US" sz="1800" dirty="0"/>
          </a:p>
          <a:p>
            <a:pPr algn="just"/>
            <a:r>
              <a:rPr lang="en-US" sz="1800" b="1" i="1" dirty="0"/>
              <a:t>Covered functions </a:t>
            </a:r>
            <a:r>
              <a:rPr lang="en-US" sz="1800" dirty="0"/>
              <a:t>means those functions of a covered entity the performance of which makes the entity a health plan, health care provider, or health care clearinghouse</a:t>
            </a:r>
            <a:r>
              <a:rPr lang="en-US" sz="1800" dirty="0" smtClean="0"/>
              <a:t>.</a:t>
            </a:r>
          </a:p>
          <a:p>
            <a:pPr marL="0" indent="0" algn="just">
              <a:buNone/>
            </a:pPr>
            <a:endParaRPr lang="en-US" sz="1800" dirty="0"/>
          </a:p>
          <a:p>
            <a:pPr algn="just"/>
            <a:r>
              <a:rPr lang="en-US" sz="1800" b="1" i="1" dirty="0"/>
              <a:t>Disclosure</a:t>
            </a:r>
            <a:r>
              <a:rPr lang="en-US" sz="1800" i="1" dirty="0"/>
              <a:t> </a:t>
            </a:r>
            <a:r>
              <a:rPr lang="en-US" sz="1800" dirty="0"/>
              <a:t>means the release, transfer, provision of access to, or divulging in any manner of information outside the entity holding the information.</a:t>
            </a:r>
          </a:p>
          <a:p>
            <a:pPr algn="just"/>
            <a:endParaRPr lang="en-US" sz="2400" dirty="0"/>
          </a:p>
        </p:txBody>
      </p:sp>
      <p:sp>
        <p:nvSpPr>
          <p:cNvPr id="4" name="Slide Number Placeholder 3"/>
          <p:cNvSpPr>
            <a:spLocks noGrp="1"/>
          </p:cNvSpPr>
          <p:nvPr>
            <p:ph type="sldNum" sz="quarter" idx="12"/>
          </p:nvPr>
        </p:nvSpPr>
        <p:spPr/>
        <p:txBody>
          <a:bodyPr/>
          <a:lstStyle/>
          <a:p>
            <a:fld id="{850BEA78-8F01-4CF4-BA7F-1779BE85B204}" type="slidenum">
              <a:rPr lang="en-US" smtClean="0"/>
              <a:pPr/>
              <a:t>19</a:t>
            </a:fld>
            <a:endParaRPr lang="en-US" dirty="0"/>
          </a:p>
        </p:txBody>
      </p:sp>
    </p:spTree>
    <p:extLst>
      <p:ext uri="{BB962C8B-B14F-4D97-AF65-F5344CB8AC3E}">
        <p14:creationId xmlns:p14="http://schemas.microsoft.com/office/powerpoint/2010/main" val="2144744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5">
                    <a:lumMod val="75000"/>
                  </a:schemeClr>
                </a:solidFill>
              </a:rPr>
              <a:t>To Be Discussed</a:t>
            </a:r>
            <a:endParaRPr lang="en-US" dirty="0">
              <a:solidFill>
                <a:schemeClr val="accent5">
                  <a:lumMod val="75000"/>
                </a:schemeClr>
              </a:solidFill>
            </a:endParaRPr>
          </a:p>
        </p:txBody>
      </p:sp>
      <p:sp>
        <p:nvSpPr>
          <p:cNvPr id="10" name="Content Placeholder 9"/>
          <p:cNvSpPr>
            <a:spLocks noGrp="1"/>
          </p:cNvSpPr>
          <p:nvPr>
            <p:ph sz="half" idx="1"/>
          </p:nvPr>
        </p:nvSpPr>
        <p:spPr>
          <a:xfrm>
            <a:off x="348343" y="1825625"/>
            <a:ext cx="5005710" cy="4351338"/>
          </a:xfrm>
        </p:spPr>
        <p:txBody>
          <a:bodyPr>
            <a:normAutofit/>
          </a:bodyPr>
          <a:lstStyle/>
          <a:p>
            <a:pPr marL="514350" indent="-514350">
              <a:spcAft>
                <a:spcPts val="3000"/>
              </a:spcAft>
              <a:buFont typeface="+mj-lt"/>
              <a:buAutoNum type="romanUcPeriod"/>
            </a:pPr>
            <a:r>
              <a:rPr lang="en-US" dirty="0"/>
              <a:t>Particular policies that should be included in your employee handbook.</a:t>
            </a:r>
          </a:p>
          <a:p>
            <a:pPr marL="514350" indent="-514350">
              <a:spcAft>
                <a:spcPts val="3000"/>
              </a:spcAft>
              <a:buFont typeface="+mj-lt"/>
              <a:buAutoNum type="romanUcPeriod"/>
            </a:pPr>
            <a:r>
              <a:rPr lang="en-US" dirty="0"/>
              <a:t>Particular aspects of certain policies that you should be aware of, including recent developments in the law.</a:t>
            </a:r>
          </a:p>
          <a:p>
            <a:endParaRPr lang="en-US" dirty="0"/>
          </a:p>
        </p:txBody>
      </p:sp>
      <p:pic>
        <p:nvPicPr>
          <p:cNvPr id="12" name="Content Placeholder 11"/>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354053" y="2587331"/>
            <a:ext cx="3176337" cy="2139748"/>
          </a:xfrm>
        </p:spPr>
      </p:pic>
      <p:sp>
        <p:nvSpPr>
          <p:cNvPr id="4" name="Slide Number Placeholder 3"/>
          <p:cNvSpPr>
            <a:spLocks noGrp="1"/>
          </p:cNvSpPr>
          <p:nvPr>
            <p:ph type="sldNum" sz="quarter" idx="12"/>
          </p:nvPr>
        </p:nvSpPr>
        <p:spPr/>
        <p:txBody>
          <a:bodyPr/>
          <a:lstStyle/>
          <a:p>
            <a:fld id="{850BEA78-8F01-4CF4-BA7F-1779BE85B204}" type="slidenum">
              <a:rPr lang="en-US" smtClean="0"/>
              <a:pPr/>
              <a:t>2</a:t>
            </a:fld>
            <a:endParaRPr lang="en-US" dirty="0"/>
          </a:p>
        </p:txBody>
      </p:sp>
    </p:spTree>
    <p:extLst>
      <p:ext uri="{BB962C8B-B14F-4D97-AF65-F5344CB8AC3E}">
        <p14:creationId xmlns:p14="http://schemas.microsoft.com/office/powerpoint/2010/main" val="5631396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HIPAA – healthcare providers</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77500" lnSpcReduction="20000"/>
          </a:bodyPr>
          <a:lstStyle/>
          <a:p>
            <a:pPr algn="just"/>
            <a:r>
              <a:rPr lang="en-US" dirty="0"/>
              <a:t>HIPAA requires employees and agents </a:t>
            </a:r>
            <a:r>
              <a:rPr lang="en-US" dirty="0" smtClean="0"/>
              <a:t>of companies to </a:t>
            </a:r>
            <a:r>
              <a:rPr lang="en-US" dirty="0"/>
              <a:t>protect the confidentiality and integrity of medical </a:t>
            </a:r>
            <a:r>
              <a:rPr lang="en-US" dirty="0" smtClean="0"/>
              <a:t>information. </a:t>
            </a:r>
            <a:r>
              <a:rPr lang="en-US" dirty="0"/>
              <a:t>Client and/or employee protected health information (PHI) will be considered confidential, and may not be used or disclosed except to authorized users for approved purposes. </a:t>
            </a:r>
            <a:endParaRPr lang="en-US" dirty="0" smtClean="0"/>
          </a:p>
          <a:p>
            <a:pPr algn="just"/>
            <a:endParaRPr lang="en-US" dirty="0" smtClean="0"/>
          </a:p>
          <a:p>
            <a:pPr algn="just"/>
            <a:r>
              <a:rPr lang="en-US" dirty="0" smtClean="0"/>
              <a:t>HIPAA also requires that </a:t>
            </a:r>
            <a:r>
              <a:rPr lang="en-US" dirty="0"/>
              <a:t>covered entities have and apply appropriate sanctions against members of their workforce who fail to comply with </a:t>
            </a:r>
            <a:r>
              <a:rPr lang="en-US" dirty="0" smtClean="0"/>
              <a:t>HIPAA requirements. </a:t>
            </a:r>
          </a:p>
          <a:p>
            <a:pPr algn="just"/>
            <a:endParaRPr lang="en-US" dirty="0"/>
          </a:p>
          <a:p>
            <a:pPr algn="just"/>
            <a:r>
              <a:rPr lang="en-US" dirty="0"/>
              <a:t>D</a:t>
            </a:r>
            <a:r>
              <a:rPr lang="en-US" dirty="0" smtClean="0"/>
              <a:t>isciplinary </a:t>
            </a:r>
            <a:r>
              <a:rPr lang="en-US" dirty="0"/>
              <a:t>measures </a:t>
            </a:r>
            <a:r>
              <a:rPr lang="en-US" dirty="0" smtClean="0"/>
              <a:t>should be determined </a:t>
            </a:r>
            <a:r>
              <a:rPr lang="en-US" dirty="0"/>
              <a:t>on a case by case basis</a:t>
            </a:r>
            <a:r>
              <a:rPr lang="en-US" dirty="0" smtClean="0"/>
              <a:t>, but remain </a:t>
            </a:r>
            <a:r>
              <a:rPr lang="en-US" dirty="0"/>
              <a:t>consistent with </a:t>
            </a:r>
            <a:r>
              <a:rPr lang="en-US" dirty="0" smtClean="0"/>
              <a:t>HIPAA </a:t>
            </a:r>
            <a:r>
              <a:rPr lang="en-US" dirty="0"/>
              <a:t>policies and </a:t>
            </a:r>
            <a:r>
              <a:rPr lang="en-US" dirty="0" smtClean="0"/>
              <a:t>procedures.</a:t>
            </a:r>
          </a:p>
          <a:p>
            <a:pPr marL="0" indent="0" algn="just">
              <a:buNone/>
            </a:pPr>
            <a:endParaRPr lang="en-US" dirty="0" smtClean="0"/>
          </a:p>
          <a:p>
            <a:pPr algn="just"/>
            <a:r>
              <a:rPr lang="en-US" dirty="0" smtClean="0"/>
              <a:t>Employees should understand that disciplinary actions include termination.</a:t>
            </a:r>
          </a:p>
        </p:txBody>
      </p:sp>
    </p:spTree>
    <p:extLst>
      <p:ext uri="{BB962C8B-B14F-4D97-AF65-F5344CB8AC3E}">
        <p14:creationId xmlns:p14="http://schemas.microsoft.com/office/powerpoint/2010/main" val="3689770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Violations Include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Violations of the HIPAA Privacy </a:t>
            </a:r>
            <a:r>
              <a:rPr lang="en-US" dirty="0" smtClean="0"/>
              <a:t>include</a:t>
            </a:r>
            <a:r>
              <a:rPr lang="en-US" dirty="0"/>
              <a:t>, but are not limited to:</a:t>
            </a:r>
          </a:p>
          <a:p>
            <a:pPr marL="0" indent="0">
              <a:buNone/>
            </a:pPr>
            <a:endParaRPr lang="en-US" dirty="0"/>
          </a:p>
          <a:p>
            <a:pPr marL="971550" lvl="1" indent="-514350">
              <a:buFont typeface="+mj-lt"/>
              <a:buAutoNum type="arabicPeriod"/>
            </a:pPr>
            <a:r>
              <a:rPr lang="en-US" dirty="0" smtClean="0"/>
              <a:t>Accessing </a:t>
            </a:r>
            <a:r>
              <a:rPr lang="en-US" dirty="0"/>
              <a:t>PHI data that </a:t>
            </a:r>
            <a:r>
              <a:rPr lang="en-US" dirty="0" smtClean="0"/>
              <a:t>is </a:t>
            </a:r>
            <a:r>
              <a:rPr lang="en-US" dirty="0"/>
              <a:t>not </a:t>
            </a:r>
            <a:r>
              <a:rPr lang="en-US" dirty="0" smtClean="0"/>
              <a:t>needed </a:t>
            </a:r>
            <a:r>
              <a:rPr lang="en-US" dirty="0"/>
              <a:t>in order to perform </a:t>
            </a:r>
            <a:r>
              <a:rPr lang="en-US" dirty="0" smtClean="0"/>
              <a:t>work functions;</a:t>
            </a:r>
          </a:p>
          <a:p>
            <a:pPr marL="971550" lvl="1" indent="-514350">
              <a:buFont typeface="+mj-lt"/>
              <a:buAutoNum type="arabicPeriod"/>
            </a:pPr>
            <a:r>
              <a:rPr lang="en-US" dirty="0" smtClean="0"/>
              <a:t>Unauthorized </a:t>
            </a:r>
            <a:r>
              <a:rPr lang="en-US" dirty="0"/>
              <a:t>disclosure or use of </a:t>
            </a:r>
            <a:r>
              <a:rPr lang="en-US" dirty="0" smtClean="0"/>
              <a:t>PHI, </a:t>
            </a:r>
            <a:r>
              <a:rPr lang="en-US" dirty="0"/>
              <a:t>including </a:t>
            </a:r>
            <a:r>
              <a:rPr lang="en-US" dirty="0" smtClean="0"/>
              <a:t>discussing </a:t>
            </a:r>
            <a:r>
              <a:rPr lang="en-US" dirty="0"/>
              <a:t>confidential information with an unauthorized </a:t>
            </a:r>
            <a:r>
              <a:rPr lang="en-US" dirty="0" smtClean="0"/>
              <a:t>individual </a:t>
            </a:r>
            <a:r>
              <a:rPr lang="en-US" dirty="0"/>
              <a:t>and </a:t>
            </a:r>
            <a:r>
              <a:rPr lang="en-US" dirty="0" smtClean="0"/>
              <a:t>copying </a:t>
            </a:r>
            <a:r>
              <a:rPr lang="en-US" dirty="0"/>
              <a:t>PHI without </a:t>
            </a:r>
            <a:r>
              <a:rPr lang="en-US" dirty="0" smtClean="0"/>
              <a:t>authorization;</a:t>
            </a:r>
          </a:p>
          <a:p>
            <a:pPr marL="971550" lvl="1" indent="-514350">
              <a:buFont typeface="+mj-lt"/>
              <a:buAutoNum type="arabicPeriod"/>
            </a:pPr>
            <a:r>
              <a:rPr lang="en-US" dirty="0" smtClean="0"/>
              <a:t>Unpermitted </a:t>
            </a:r>
            <a:r>
              <a:rPr lang="en-US" dirty="0"/>
              <a:t>use of another person’s computer access in order to obtain </a:t>
            </a:r>
            <a:r>
              <a:rPr lang="en-US" dirty="0" smtClean="0"/>
              <a:t>PHI;</a:t>
            </a:r>
          </a:p>
          <a:p>
            <a:pPr marL="971550" lvl="1" indent="-514350">
              <a:buFont typeface="+mj-lt"/>
              <a:buAutoNum type="arabicPeriod"/>
            </a:pPr>
            <a:r>
              <a:rPr lang="en-US" dirty="0" smtClean="0"/>
              <a:t>Obtaining </a:t>
            </a:r>
            <a:r>
              <a:rPr lang="en-US" dirty="0"/>
              <a:t>PHI under false pretenses; </a:t>
            </a:r>
            <a:r>
              <a:rPr lang="en-US" dirty="0" smtClean="0"/>
              <a:t>and</a:t>
            </a:r>
          </a:p>
          <a:p>
            <a:pPr marL="971550" lvl="1" indent="-514350">
              <a:buFont typeface="+mj-lt"/>
              <a:buAutoNum type="arabicPeriod"/>
            </a:pPr>
            <a:r>
              <a:rPr lang="en-US" dirty="0" smtClean="0"/>
              <a:t>Using, retaining </a:t>
            </a:r>
            <a:r>
              <a:rPr lang="en-US" dirty="0"/>
              <a:t>and/or disclosing PHI for commercial gain, advantage or malicious </a:t>
            </a:r>
            <a:r>
              <a:rPr lang="en-US" dirty="0" smtClean="0"/>
              <a:t>harm.</a:t>
            </a:r>
          </a:p>
          <a:p>
            <a:pPr marL="971550" lvl="1" indent="-514350">
              <a:buFont typeface="+mj-lt"/>
              <a:buAutoNum type="arabicPeriod"/>
            </a:pPr>
            <a:endParaRPr lang="en-US" dirty="0"/>
          </a:p>
          <a:p>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pPr/>
              <a:t>21</a:t>
            </a:fld>
            <a:endParaRPr lang="en-US" dirty="0"/>
          </a:p>
        </p:txBody>
      </p:sp>
    </p:spTree>
    <p:extLst>
      <p:ext uri="{BB962C8B-B14F-4D97-AF65-F5344CB8AC3E}">
        <p14:creationId xmlns:p14="http://schemas.microsoft.com/office/powerpoint/2010/main" val="251640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North Carolina Laws </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smtClean="0"/>
              <a:t>North </a:t>
            </a:r>
            <a:r>
              <a:rPr lang="en-US" dirty="0"/>
              <a:t>Carolina law sets standards for records held by</a:t>
            </a:r>
          </a:p>
          <a:p>
            <a:pPr marL="0" indent="0" algn="just">
              <a:buNone/>
            </a:pPr>
            <a:r>
              <a:rPr lang="en-US" dirty="0"/>
              <a:t>doctors, hospitals and other health care providers within the state. Most health </a:t>
            </a:r>
            <a:r>
              <a:rPr lang="en-US" dirty="0" smtClean="0"/>
              <a:t>care providers </a:t>
            </a:r>
            <a:r>
              <a:rPr lang="en-US" dirty="0"/>
              <a:t>must follow both the HIPAA Privacy Rule and North Carolina law. </a:t>
            </a:r>
            <a:endParaRPr lang="en-US" dirty="0" smtClean="0"/>
          </a:p>
          <a:p>
            <a:pPr marL="0" indent="0" algn="just">
              <a:buNone/>
            </a:pPr>
            <a:endParaRPr lang="en-US" dirty="0"/>
          </a:p>
          <a:p>
            <a:pPr algn="just"/>
            <a:r>
              <a:rPr lang="en-US" dirty="0"/>
              <a:t>Public access to government agency records, </a:t>
            </a:r>
            <a:r>
              <a:rPr lang="en-US" dirty="0" smtClean="0"/>
              <a:t>generally governed by N.C.G.S. § </a:t>
            </a:r>
            <a:r>
              <a:rPr lang="en-US" dirty="0"/>
              <a:t>132-1. </a:t>
            </a:r>
            <a:endParaRPr lang="en-US" dirty="0" smtClean="0"/>
          </a:p>
          <a:p>
            <a:pPr algn="just"/>
            <a:endParaRPr lang="en-US" dirty="0" smtClean="0"/>
          </a:p>
          <a:p>
            <a:pPr algn="just"/>
            <a:r>
              <a:rPr lang="en-US" dirty="0"/>
              <a:t>Confidentiality of records maintained by local health departments, </a:t>
            </a:r>
            <a:r>
              <a:rPr lang="en-US" dirty="0" smtClean="0"/>
              <a:t>generally governed by N.C.G.S. § </a:t>
            </a:r>
            <a:r>
              <a:rPr lang="en-US" dirty="0"/>
              <a:t>130A-12</a:t>
            </a:r>
            <a:r>
              <a:rPr lang="en-US" dirty="0" smtClean="0"/>
              <a:t>.</a:t>
            </a:r>
          </a:p>
          <a:p>
            <a:pPr marL="0" indent="0" algn="just">
              <a:buNone/>
            </a:pPr>
            <a:endParaRPr lang="en-US" dirty="0" smtClean="0"/>
          </a:p>
          <a:p>
            <a:pPr algn="just"/>
            <a:r>
              <a:rPr lang="en-US" dirty="0"/>
              <a:t> Confidentiality of individually identifiable information and records regarding communicable </a:t>
            </a:r>
            <a:r>
              <a:rPr lang="en-US" dirty="0" smtClean="0"/>
              <a:t>disease governed by § </a:t>
            </a:r>
            <a:r>
              <a:rPr lang="en-US" dirty="0"/>
              <a:t>130A-143. </a:t>
            </a:r>
          </a:p>
        </p:txBody>
      </p:sp>
      <p:sp>
        <p:nvSpPr>
          <p:cNvPr id="4" name="Slide Number Placeholder 3"/>
          <p:cNvSpPr>
            <a:spLocks noGrp="1"/>
          </p:cNvSpPr>
          <p:nvPr>
            <p:ph type="sldNum" sz="quarter" idx="12"/>
          </p:nvPr>
        </p:nvSpPr>
        <p:spPr/>
        <p:txBody>
          <a:bodyPr/>
          <a:lstStyle/>
          <a:p>
            <a:fld id="{850BEA78-8F01-4CF4-BA7F-1779BE85B204}" type="slidenum">
              <a:rPr lang="en-US" smtClean="0"/>
              <a:pPr/>
              <a:t>22</a:t>
            </a:fld>
            <a:endParaRPr lang="en-US" dirty="0"/>
          </a:p>
        </p:txBody>
      </p:sp>
    </p:spTree>
    <p:extLst>
      <p:ext uri="{BB962C8B-B14F-4D97-AF65-F5344CB8AC3E}">
        <p14:creationId xmlns:p14="http://schemas.microsoft.com/office/powerpoint/2010/main" val="1430491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spcAft>
                <a:spcPts val="3000"/>
              </a:spcAft>
            </a:pPr>
            <a:r>
              <a:rPr lang="en-US" dirty="0" smtClean="0"/>
              <a:t>		Wages</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23</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623931">
            <a:off x="4692669" y="2550453"/>
            <a:ext cx="2365805" cy="113628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0512" y="2346271"/>
            <a:ext cx="949141" cy="1453523"/>
          </a:xfrm>
          <a:prstGeom prst="rect">
            <a:avLst/>
          </a:prstGeom>
        </p:spPr>
      </p:pic>
    </p:spTree>
    <p:extLst>
      <p:ext uri="{BB962C8B-B14F-4D97-AF65-F5344CB8AC3E}">
        <p14:creationId xmlns:p14="http://schemas.microsoft.com/office/powerpoint/2010/main" val="6806632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Employee Classification</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92500"/>
          </a:bodyPr>
          <a:lstStyle/>
          <a:p>
            <a:pPr algn="just"/>
            <a:r>
              <a:rPr lang="en-US" dirty="0" smtClean="0"/>
              <a:t>Exempt or non-exempt</a:t>
            </a:r>
          </a:p>
          <a:p>
            <a:pPr marL="0" indent="0" algn="just">
              <a:buNone/>
            </a:pPr>
            <a:endParaRPr lang="en-US" dirty="0" smtClean="0"/>
          </a:p>
          <a:p>
            <a:pPr algn="just"/>
            <a:r>
              <a:rPr lang="en-US" dirty="0"/>
              <a:t>Non-exempt </a:t>
            </a:r>
            <a:r>
              <a:rPr lang="en-US" dirty="0" smtClean="0"/>
              <a:t>employees entitled </a:t>
            </a:r>
            <a:r>
              <a:rPr lang="en-US" dirty="0"/>
              <a:t>to 1.5x’s regular hourly rate for all time over 40 hours per week </a:t>
            </a:r>
          </a:p>
          <a:p>
            <a:pPr lvl="1" algn="just"/>
            <a:r>
              <a:rPr lang="en-US" dirty="0"/>
              <a:t>Based on number of hours </a:t>
            </a:r>
            <a:r>
              <a:rPr lang="en-US" i="1" dirty="0"/>
              <a:t>worked</a:t>
            </a:r>
            <a:r>
              <a:rPr lang="en-US" dirty="0"/>
              <a:t>, not number of hours paid (e.g., paid </a:t>
            </a:r>
            <a:r>
              <a:rPr lang="en-US" dirty="0" smtClean="0"/>
              <a:t>vacation)</a:t>
            </a:r>
          </a:p>
          <a:p>
            <a:pPr marL="457200" lvl="1" indent="0" algn="just">
              <a:buNone/>
            </a:pPr>
            <a:endParaRPr lang="en-US" dirty="0" smtClean="0"/>
          </a:p>
          <a:p>
            <a:pPr algn="just"/>
            <a:r>
              <a:rPr lang="en-US" dirty="0" smtClean="0"/>
              <a:t>Not permitted to work overtime without supervisor permission or “off the clock”</a:t>
            </a:r>
          </a:p>
          <a:p>
            <a:pPr lvl="1" algn="just"/>
            <a:r>
              <a:rPr lang="en-US" dirty="0" smtClean="0"/>
              <a:t>If they do, will be compensated, but subject to discipline</a:t>
            </a:r>
          </a:p>
          <a:p>
            <a:pPr lvl="1"/>
            <a:endParaRPr lang="en-US" dirty="0" smtClean="0"/>
          </a:p>
        </p:txBody>
      </p:sp>
    </p:spTree>
    <p:extLst>
      <p:ext uri="{BB962C8B-B14F-4D97-AF65-F5344CB8AC3E}">
        <p14:creationId xmlns:p14="http://schemas.microsoft.com/office/powerpoint/2010/main" val="422696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Employee Classification</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r>
              <a:rPr lang="en-US" dirty="0" smtClean="0"/>
              <a:t>Exempt employees</a:t>
            </a:r>
            <a:endParaRPr lang="en-US" dirty="0"/>
          </a:p>
          <a:p>
            <a:pPr lvl="1"/>
            <a:r>
              <a:rPr lang="en-US" dirty="0"/>
              <a:t>Duties test</a:t>
            </a:r>
          </a:p>
          <a:p>
            <a:pPr lvl="1"/>
            <a:r>
              <a:rPr lang="en-US" dirty="0"/>
              <a:t>Salary or fee basis requirement</a:t>
            </a:r>
          </a:p>
          <a:p>
            <a:pPr lvl="2"/>
            <a:r>
              <a:rPr lang="en-US" dirty="0"/>
              <a:t>3/7/19: DOL proposed rule to increase annual minimum salary requirements from $455 per week ($23,660 annually) to $679 per week ($35,308 annually</a:t>
            </a:r>
            <a:r>
              <a:rPr lang="en-US" dirty="0" smtClean="0"/>
              <a:t>)</a:t>
            </a:r>
            <a:endParaRPr lang="en-US" dirty="0"/>
          </a:p>
        </p:txBody>
      </p:sp>
    </p:spTree>
    <p:extLst>
      <p:ext uri="{BB962C8B-B14F-4D97-AF65-F5344CB8AC3E}">
        <p14:creationId xmlns:p14="http://schemas.microsoft.com/office/powerpoint/2010/main" val="2906644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Wage Deductions - NC</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62500" lnSpcReduction="20000"/>
          </a:bodyPr>
          <a:lstStyle/>
          <a:p>
            <a:pPr marL="0" indent="0">
              <a:buNone/>
            </a:pPr>
            <a:r>
              <a:rPr lang="en-US" dirty="0" smtClean="0"/>
              <a:t>Under North Carolina Wage </a:t>
            </a:r>
            <a:r>
              <a:rPr lang="en-US" dirty="0"/>
              <a:t>and Hour Act, </a:t>
            </a:r>
            <a:r>
              <a:rPr lang="en-US" dirty="0" smtClean="0"/>
              <a:t>N.C.G.S.</a:t>
            </a:r>
            <a:r>
              <a:rPr lang="en-US" dirty="0"/>
              <a:t> </a:t>
            </a:r>
            <a:r>
              <a:rPr lang="en-US" dirty="0" smtClean="0"/>
              <a:t>§§ 95-25.8 </a:t>
            </a:r>
            <a:r>
              <a:rPr lang="en-US" i="1" dirty="0" smtClean="0"/>
              <a:t>et seq</a:t>
            </a:r>
            <a:r>
              <a:rPr lang="en-US" dirty="0" smtClean="0"/>
              <a:t>. an </a:t>
            </a:r>
            <a:r>
              <a:rPr lang="en-US" dirty="0"/>
              <a:t>employer may withhold or divert any portion of an employee's wages </a:t>
            </a:r>
            <a:r>
              <a:rPr lang="en-US" dirty="0" smtClean="0"/>
              <a:t>when:</a:t>
            </a:r>
          </a:p>
          <a:p>
            <a:pPr marL="0" indent="0">
              <a:buNone/>
            </a:pPr>
            <a:endParaRPr lang="en-US" dirty="0" smtClean="0"/>
          </a:p>
          <a:p>
            <a:r>
              <a:rPr lang="en-US" dirty="0"/>
              <a:t>The employer is required </a:t>
            </a:r>
            <a:r>
              <a:rPr lang="en-US" dirty="0" smtClean="0"/>
              <a:t>by </a:t>
            </a:r>
            <a:r>
              <a:rPr lang="en-US" dirty="0"/>
              <a:t>State or federal </a:t>
            </a:r>
            <a:r>
              <a:rPr lang="en-US" dirty="0" smtClean="0"/>
              <a:t>law;</a:t>
            </a:r>
          </a:p>
          <a:p>
            <a:r>
              <a:rPr lang="en-US" dirty="0" smtClean="0"/>
              <a:t>The </a:t>
            </a:r>
            <a:r>
              <a:rPr lang="en-US" dirty="0"/>
              <a:t>amount or rate of the proposed deduction is known and agreed upon in </a:t>
            </a:r>
            <a:r>
              <a:rPr lang="en-US" dirty="0" smtClean="0"/>
              <a:t>advance and under certain requirements;</a:t>
            </a:r>
          </a:p>
          <a:p>
            <a:r>
              <a:rPr lang="en-US" dirty="0"/>
              <a:t>T</a:t>
            </a:r>
            <a:r>
              <a:rPr lang="en-US" dirty="0" smtClean="0"/>
              <a:t>he </a:t>
            </a:r>
            <a:r>
              <a:rPr lang="en-US" dirty="0"/>
              <a:t>amount of the proposed deduction is not known and agreed upon in </a:t>
            </a:r>
            <a:r>
              <a:rPr lang="en-US" dirty="0" smtClean="0"/>
              <a:t>advance and under certain requirements;</a:t>
            </a:r>
          </a:p>
          <a:p>
            <a:r>
              <a:rPr lang="en-US" dirty="0" smtClean="0"/>
              <a:t>The wages are owed </a:t>
            </a:r>
            <a:r>
              <a:rPr lang="en-US" dirty="0"/>
              <a:t>for the </a:t>
            </a:r>
            <a:r>
              <a:rPr lang="en-US" dirty="0" smtClean="0"/>
              <a:t>employer’s benefit and under certain requirements;</a:t>
            </a:r>
          </a:p>
          <a:p>
            <a:r>
              <a:rPr lang="en-US" dirty="0" smtClean="0"/>
              <a:t>For </a:t>
            </a:r>
            <a:r>
              <a:rPr lang="en-US" dirty="0"/>
              <a:t>cash shortages, inventory shortages, or loss or damage to an </a:t>
            </a:r>
            <a:r>
              <a:rPr lang="en-US" dirty="0" smtClean="0"/>
              <a:t>employer’s property;</a:t>
            </a:r>
          </a:p>
          <a:p>
            <a:r>
              <a:rPr lang="en-US" dirty="0" smtClean="0"/>
              <a:t>For overpayment </a:t>
            </a:r>
            <a:r>
              <a:rPr lang="en-US" dirty="0"/>
              <a:t>of wages to an employee as a result of a miscalculation or other bona fide error, advances of wages to an employee or to a third party at the </a:t>
            </a:r>
            <a:r>
              <a:rPr lang="en-US" dirty="0" smtClean="0"/>
              <a:t>employee’s request; and</a:t>
            </a:r>
            <a:endParaRPr lang="en-US" dirty="0"/>
          </a:p>
          <a:p>
            <a:r>
              <a:rPr lang="en-US" dirty="0"/>
              <a:t>C</a:t>
            </a:r>
            <a:r>
              <a:rPr lang="en-US" dirty="0" smtClean="0"/>
              <a:t>riminal </a:t>
            </a:r>
            <a:r>
              <a:rPr lang="en-US" dirty="0"/>
              <a:t>process has issued against an employee, an employee has been indicted, or an employee has been </a:t>
            </a:r>
            <a:r>
              <a:rPr lang="en-US" dirty="0" smtClean="0"/>
              <a:t>arrested for </a:t>
            </a:r>
            <a:r>
              <a:rPr lang="en-US" dirty="0"/>
              <a:t>a charge incident to a cash shortage, inventory shortage, or damage to an </a:t>
            </a:r>
            <a:r>
              <a:rPr lang="en-US" dirty="0" smtClean="0"/>
              <a:t>employer’s property.</a:t>
            </a:r>
            <a:endParaRPr lang="en-US" dirty="0"/>
          </a:p>
          <a:p>
            <a:endParaRPr lang="en-US" dirty="0"/>
          </a:p>
          <a:p>
            <a:endParaRPr lang="en-US" dirty="0" smtClean="0"/>
          </a:p>
        </p:txBody>
      </p:sp>
    </p:spTree>
    <p:extLst>
      <p:ext uri="{BB962C8B-B14F-4D97-AF65-F5344CB8AC3E}">
        <p14:creationId xmlns:p14="http://schemas.microsoft.com/office/powerpoint/2010/main" val="244322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spcAft>
                <a:spcPts val="3000"/>
              </a:spcAft>
            </a:pPr>
            <a:r>
              <a:rPr lang="en-US" dirty="0" smtClean="0"/>
              <a:t>Leaves of Absence</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27</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6028" y="3119504"/>
            <a:ext cx="1349960" cy="117277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57739" y="1819260"/>
            <a:ext cx="1953714" cy="2523635"/>
          </a:xfrm>
          <a:prstGeom prst="rect">
            <a:avLst/>
          </a:prstGeom>
        </p:spPr>
      </p:pic>
    </p:spTree>
    <p:extLst>
      <p:ext uri="{BB962C8B-B14F-4D97-AF65-F5344CB8AC3E}">
        <p14:creationId xmlns:p14="http://schemas.microsoft.com/office/powerpoint/2010/main" val="2401242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Vacation Leave</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70000" lnSpcReduction="20000"/>
          </a:bodyPr>
          <a:lstStyle/>
          <a:p>
            <a:r>
              <a:rPr lang="en-US" dirty="0"/>
              <a:t>In North </a:t>
            </a:r>
            <a:r>
              <a:rPr lang="en-US" dirty="0" smtClean="0"/>
              <a:t>Carolina, employers </a:t>
            </a:r>
            <a:r>
              <a:rPr lang="en-US" dirty="0"/>
              <a:t>are not required to provide employees with vacation benefits, either paid or unpaid</a:t>
            </a:r>
            <a:r>
              <a:rPr lang="en-US" dirty="0" smtClean="0"/>
              <a:t>.</a:t>
            </a:r>
          </a:p>
          <a:p>
            <a:endParaRPr lang="en-US" dirty="0"/>
          </a:p>
          <a:p>
            <a:r>
              <a:rPr lang="en-US" dirty="0"/>
              <a:t> If an employer chooses to provide such benefits, it must comply with the terms of its established policy or employment contract. </a:t>
            </a:r>
            <a:r>
              <a:rPr lang="en-US" dirty="0" smtClean="0"/>
              <a:t>See N.C.G.S. § </a:t>
            </a:r>
            <a:r>
              <a:rPr lang="en-US" dirty="0"/>
              <a:t>95-25.2(16</a:t>
            </a:r>
            <a:r>
              <a:rPr lang="en-US" dirty="0" smtClean="0"/>
              <a:t>).  </a:t>
            </a:r>
          </a:p>
          <a:p>
            <a:endParaRPr lang="en-US" dirty="0"/>
          </a:p>
          <a:p>
            <a:r>
              <a:rPr lang="en-US" dirty="0" smtClean="0"/>
              <a:t>If </a:t>
            </a:r>
            <a:r>
              <a:rPr lang="en-US" dirty="0"/>
              <a:t>an employer establishes a vacation policy, the policy must address:</a:t>
            </a:r>
          </a:p>
          <a:p>
            <a:pPr marL="1428750" lvl="2" indent="-514350">
              <a:buFont typeface="+mj-lt"/>
              <a:buAutoNum type="alphaLcParenR"/>
            </a:pPr>
            <a:r>
              <a:rPr lang="en-US" dirty="0" smtClean="0"/>
              <a:t>How </a:t>
            </a:r>
            <a:r>
              <a:rPr lang="en-US" dirty="0"/>
              <a:t>and when vacation is </a:t>
            </a:r>
            <a:r>
              <a:rPr lang="en-US" dirty="0" smtClean="0"/>
              <a:t>earned;</a:t>
            </a:r>
          </a:p>
          <a:p>
            <a:pPr marL="1428750" lvl="2" indent="-514350">
              <a:buFont typeface="+mj-lt"/>
              <a:buAutoNum type="alphaLcParenR"/>
            </a:pPr>
            <a:r>
              <a:rPr lang="en-US" dirty="0" smtClean="0"/>
              <a:t>Whether </a:t>
            </a:r>
            <a:r>
              <a:rPr lang="en-US" dirty="0"/>
              <a:t>or not vacation time </a:t>
            </a:r>
            <a:r>
              <a:rPr lang="en-US" dirty="0" smtClean="0"/>
              <a:t>can be carried </a:t>
            </a:r>
            <a:r>
              <a:rPr lang="en-US" dirty="0"/>
              <a:t>forward from one year to </a:t>
            </a:r>
            <a:r>
              <a:rPr lang="en-US" dirty="0" smtClean="0"/>
              <a:t>another (and what amount may be carried over);</a:t>
            </a:r>
          </a:p>
          <a:p>
            <a:pPr marL="1428750" lvl="2" indent="-514350">
              <a:buFont typeface="+mj-lt"/>
              <a:buAutoNum type="alphaLcParenR"/>
            </a:pPr>
            <a:r>
              <a:rPr lang="en-US" dirty="0" smtClean="0"/>
              <a:t>If there are times that vacation time must be taken, when;</a:t>
            </a:r>
          </a:p>
          <a:p>
            <a:pPr marL="1428750" lvl="2" indent="-514350">
              <a:buFont typeface="+mj-lt"/>
              <a:buAutoNum type="alphaLcParenR"/>
            </a:pPr>
            <a:r>
              <a:rPr lang="en-US" dirty="0" smtClean="0"/>
              <a:t>Whether vacation </a:t>
            </a:r>
            <a:r>
              <a:rPr lang="en-US" dirty="0"/>
              <a:t>pay may be paid in lieu of time off; </a:t>
            </a:r>
            <a:r>
              <a:rPr lang="en-US" dirty="0" smtClean="0"/>
              <a:t>and</a:t>
            </a:r>
          </a:p>
          <a:p>
            <a:pPr marL="1428750" lvl="2" indent="-514350">
              <a:buFont typeface="+mj-lt"/>
              <a:buAutoNum type="alphaLcParenR"/>
            </a:pPr>
            <a:r>
              <a:rPr lang="en-US" dirty="0" smtClean="0"/>
              <a:t>The conditions by which vacation </a:t>
            </a:r>
            <a:r>
              <a:rPr lang="en-US" dirty="0"/>
              <a:t>pay will be </a:t>
            </a:r>
            <a:r>
              <a:rPr lang="en-US" dirty="0" smtClean="0"/>
              <a:t>forfeited by any interruption of employment (for any reason).</a:t>
            </a:r>
            <a:endParaRPr lang="en-US" dirty="0"/>
          </a:p>
          <a:p>
            <a:pPr marL="457200" lvl="1" indent="0">
              <a:buNone/>
            </a:pPr>
            <a:endParaRPr lang="en-US" dirty="0" smtClean="0"/>
          </a:p>
        </p:txBody>
      </p:sp>
    </p:spTree>
    <p:extLst>
      <p:ext uri="{BB962C8B-B14F-4D97-AF65-F5344CB8AC3E}">
        <p14:creationId xmlns:p14="http://schemas.microsoft.com/office/powerpoint/2010/main" val="2981410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Holiday Leave</a:t>
            </a:r>
            <a:endParaRPr lang="en-US" dirty="0"/>
          </a:p>
        </p:txBody>
      </p:sp>
      <p:sp>
        <p:nvSpPr>
          <p:cNvPr id="3" name="Content Placeholder 2"/>
          <p:cNvSpPr>
            <a:spLocks noGrp="1"/>
          </p:cNvSpPr>
          <p:nvPr>
            <p:ph idx="1"/>
          </p:nvPr>
        </p:nvSpPr>
        <p:spPr/>
        <p:txBody>
          <a:bodyPr>
            <a:normAutofit fontScale="47500" lnSpcReduction="20000"/>
          </a:bodyPr>
          <a:lstStyle/>
          <a:p>
            <a:r>
              <a:rPr lang="en-US" sz="3300" dirty="0"/>
              <a:t>North Carolina law does not require private employers to provide employees with either paid or unpaid holiday leave</a:t>
            </a:r>
            <a:r>
              <a:rPr lang="en-US" sz="3300" dirty="0" smtClean="0"/>
              <a:t>.  In </a:t>
            </a:r>
            <a:r>
              <a:rPr lang="en-US" sz="3300" dirty="0"/>
              <a:t>North Carolina, a private employer can require an employee to work holidays. </a:t>
            </a:r>
            <a:r>
              <a:rPr lang="en-US" sz="3300" dirty="0" smtClean="0"/>
              <a:t> A </a:t>
            </a:r>
            <a:r>
              <a:rPr lang="en-US" sz="3300" dirty="0"/>
              <a:t>private employer does not have to pay an employee premium </a:t>
            </a:r>
            <a:r>
              <a:rPr lang="en-US" sz="3300" dirty="0" smtClean="0"/>
              <a:t>pay (time and a half), unless the </a:t>
            </a:r>
            <a:r>
              <a:rPr lang="en-US" sz="3300" dirty="0"/>
              <a:t>time worked qualifies the employee for overtime under standard overtime laws. </a:t>
            </a:r>
            <a:endParaRPr lang="en-US" sz="3300" dirty="0" smtClean="0"/>
          </a:p>
          <a:p>
            <a:pPr marL="0" indent="0">
              <a:buNone/>
            </a:pPr>
            <a:endParaRPr lang="en-US" sz="3300" dirty="0" smtClean="0"/>
          </a:p>
          <a:p>
            <a:r>
              <a:rPr lang="en-US" sz="3300" dirty="0" smtClean="0"/>
              <a:t>North Carolina state entities observe the following holidays:</a:t>
            </a:r>
          </a:p>
          <a:p>
            <a:pPr marL="0" indent="0">
              <a:buNone/>
            </a:pPr>
            <a:endParaRPr lang="en-US" sz="3300" dirty="0" smtClean="0"/>
          </a:p>
          <a:p>
            <a:pPr marL="1428750" lvl="2" indent="-514350">
              <a:buFont typeface="+mj-lt"/>
              <a:buAutoNum type="alphaLcParenR"/>
            </a:pPr>
            <a:r>
              <a:rPr lang="en-US" sz="3300" dirty="0"/>
              <a:t>New Year’s Day (January </a:t>
            </a:r>
            <a:r>
              <a:rPr lang="en-US" sz="3300" dirty="0" smtClean="0"/>
              <a:t>1)</a:t>
            </a:r>
          </a:p>
          <a:p>
            <a:pPr marL="1428750" lvl="2" indent="-514350">
              <a:buFont typeface="+mj-lt"/>
              <a:buAutoNum type="alphaLcParenR"/>
            </a:pPr>
            <a:r>
              <a:rPr lang="en-US" sz="3300" dirty="0" smtClean="0"/>
              <a:t>Martin </a:t>
            </a:r>
            <a:r>
              <a:rPr lang="en-US" sz="3300" dirty="0"/>
              <a:t>Luther King’s Birthday (3rd Monday in </a:t>
            </a:r>
            <a:r>
              <a:rPr lang="en-US" sz="3300" dirty="0" smtClean="0"/>
              <a:t>January)</a:t>
            </a:r>
          </a:p>
          <a:p>
            <a:pPr marL="1428750" lvl="2" indent="-514350">
              <a:buFont typeface="+mj-lt"/>
              <a:buAutoNum type="alphaLcParenR"/>
            </a:pPr>
            <a:r>
              <a:rPr lang="en-US" sz="3300" dirty="0" smtClean="0"/>
              <a:t>Good </a:t>
            </a:r>
            <a:r>
              <a:rPr lang="en-US" sz="3300" dirty="0"/>
              <a:t>Friday (usually falls in March or </a:t>
            </a:r>
            <a:r>
              <a:rPr lang="en-US" sz="3300" dirty="0" smtClean="0"/>
              <a:t>April)</a:t>
            </a:r>
          </a:p>
          <a:p>
            <a:pPr marL="1428750" lvl="2" indent="-514350">
              <a:buFont typeface="+mj-lt"/>
              <a:buAutoNum type="alphaLcParenR"/>
            </a:pPr>
            <a:r>
              <a:rPr lang="en-US" sz="3300" dirty="0" smtClean="0"/>
              <a:t>Memorial </a:t>
            </a:r>
            <a:r>
              <a:rPr lang="en-US" sz="3300" dirty="0"/>
              <a:t>Day (last Monday in </a:t>
            </a:r>
            <a:r>
              <a:rPr lang="en-US" sz="3300" dirty="0" smtClean="0"/>
              <a:t>May)</a:t>
            </a:r>
          </a:p>
          <a:p>
            <a:pPr marL="1428750" lvl="2" indent="-514350">
              <a:buFont typeface="+mj-lt"/>
              <a:buAutoNum type="alphaLcParenR"/>
            </a:pPr>
            <a:r>
              <a:rPr lang="en-US" sz="3300" dirty="0" smtClean="0"/>
              <a:t>Independence </a:t>
            </a:r>
            <a:r>
              <a:rPr lang="en-US" sz="3300" dirty="0"/>
              <a:t>Day (July </a:t>
            </a:r>
            <a:r>
              <a:rPr lang="en-US" sz="3300" dirty="0" smtClean="0"/>
              <a:t>4)</a:t>
            </a:r>
          </a:p>
          <a:p>
            <a:pPr marL="1428750" lvl="2" indent="-514350">
              <a:buFont typeface="+mj-lt"/>
              <a:buAutoNum type="alphaLcParenR"/>
            </a:pPr>
            <a:r>
              <a:rPr lang="en-US" sz="3300" dirty="0" smtClean="0"/>
              <a:t>Labor </a:t>
            </a:r>
            <a:r>
              <a:rPr lang="en-US" sz="3300" dirty="0"/>
              <a:t>Day (1st Monday in </a:t>
            </a:r>
            <a:r>
              <a:rPr lang="en-US" sz="3300" dirty="0" smtClean="0"/>
              <a:t>September)</a:t>
            </a:r>
          </a:p>
          <a:p>
            <a:pPr marL="1428750" lvl="2" indent="-514350">
              <a:buFont typeface="+mj-lt"/>
              <a:buAutoNum type="alphaLcParenR"/>
            </a:pPr>
            <a:r>
              <a:rPr lang="en-US" sz="3300" dirty="0" smtClean="0"/>
              <a:t>Columbus </a:t>
            </a:r>
            <a:r>
              <a:rPr lang="en-US" sz="3300" dirty="0"/>
              <a:t>Day (2nd Monday in </a:t>
            </a:r>
            <a:r>
              <a:rPr lang="en-US" sz="3300" dirty="0" smtClean="0"/>
              <a:t>October)</a:t>
            </a:r>
          </a:p>
          <a:p>
            <a:pPr marL="1428750" lvl="2" indent="-514350">
              <a:buFont typeface="+mj-lt"/>
              <a:buAutoNum type="alphaLcParenR"/>
            </a:pPr>
            <a:r>
              <a:rPr lang="en-US" sz="3300" dirty="0" smtClean="0"/>
              <a:t>Veterans</a:t>
            </a:r>
            <a:r>
              <a:rPr lang="en-US" sz="3300" dirty="0"/>
              <a:t>’ Day (November </a:t>
            </a:r>
            <a:r>
              <a:rPr lang="en-US" sz="3300" dirty="0" smtClean="0"/>
              <a:t>11)</a:t>
            </a:r>
          </a:p>
          <a:p>
            <a:pPr marL="1428750" lvl="2" indent="-514350">
              <a:buFont typeface="+mj-lt"/>
              <a:buAutoNum type="alphaLcParenR"/>
            </a:pPr>
            <a:r>
              <a:rPr lang="en-US" sz="3300" dirty="0" smtClean="0"/>
              <a:t>Thanksgiving </a:t>
            </a:r>
            <a:r>
              <a:rPr lang="en-US" sz="3300" dirty="0"/>
              <a:t>Day (4th Thursday in </a:t>
            </a:r>
            <a:r>
              <a:rPr lang="en-US" sz="3300" dirty="0" smtClean="0"/>
              <a:t>November)</a:t>
            </a:r>
          </a:p>
          <a:p>
            <a:pPr marL="1428750" lvl="2" indent="-514350">
              <a:buFont typeface="+mj-lt"/>
              <a:buAutoNum type="alphaLcParenR"/>
            </a:pPr>
            <a:r>
              <a:rPr lang="en-US" sz="3300" dirty="0" smtClean="0"/>
              <a:t>Christmas </a:t>
            </a:r>
            <a:r>
              <a:rPr lang="en-US" sz="3300" dirty="0"/>
              <a:t>Day (December 25)</a:t>
            </a:r>
          </a:p>
          <a:p>
            <a:pPr marL="0" indent="0">
              <a:buNone/>
            </a:pP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pPr/>
              <a:t>29</a:t>
            </a:fld>
            <a:endParaRPr lang="en-US" dirty="0"/>
          </a:p>
        </p:txBody>
      </p:sp>
    </p:spTree>
    <p:extLst>
      <p:ext uri="{BB962C8B-B14F-4D97-AF65-F5344CB8AC3E}">
        <p14:creationId xmlns:p14="http://schemas.microsoft.com/office/powerpoint/2010/main" val="40867217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Why Should We Care?</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fontScale="85000" lnSpcReduction="20000"/>
          </a:bodyPr>
          <a:lstStyle/>
          <a:p>
            <a:r>
              <a:rPr lang="en-US" dirty="0" smtClean="0"/>
              <a:t>In 2018, filings with the EEOC are up more than ever: </a:t>
            </a:r>
            <a:endParaRPr lang="en-US" dirty="0"/>
          </a:p>
          <a:p>
            <a:endParaRPr lang="en-US" dirty="0"/>
          </a:p>
          <a:p>
            <a:pPr lvl="1"/>
            <a:r>
              <a:rPr lang="en-US" dirty="0" smtClean="0"/>
              <a:t>EEOC filed 220 actions</a:t>
            </a:r>
          </a:p>
          <a:p>
            <a:pPr lvl="2"/>
            <a:r>
              <a:rPr lang="en-US" dirty="0" smtClean="0"/>
              <a:t>200 merit lawsuits</a:t>
            </a:r>
          </a:p>
          <a:p>
            <a:pPr lvl="2"/>
            <a:r>
              <a:rPr lang="en-US" dirty="0" smtClean="0"/>
              <a:t>20 subpoena enforcement actions</a:t>
            </a:r>
          </a:p>
          <a:p>
            <a:pPr lvl="1"/>
            <a:endParaRPr lang="en-US" dirty="0" smtClean="0"/>
          </a:p>
          <a:p>
            <a:pPr lvl="1"/>
            <a:r>
              <a:rPr lang="en-US" dirty="0" smtClean="0"/>
              <a:t>16 by Charlotte office (covering VA, NC, and most of SC)</a:t>
            </a:r>
          </a:p>
          <a:p>
            <a:pPr marL="457200" lvl="1" indent="0">
              <a:buNone/>
            </a:pPr>
            <a:r>
              <a:rPr lang="en-US" dirty="0" smtClean="0"/>
              <a:t> </a:t>
            </a:r>
          </a:p>
          <a:p>
            <a:pPr lvl="1"/>
            <a:r>
              <a:rPr lang="en-US" dirty="0" smtClean="0"/>
              <a:t>Cases filed by statute include:</a:t>
            </a:r>
          </a:p>
          <a:p>
            <a:pPr lvl="2"/>
            <a:r>
              <a:rPr lang="en-US" dirty="0" smtClean="0"/>
              <a:t>111 Title VII, including 82 sex/pregnancy, 43 retaliation and 19 race</a:t>
            </a:r>
          </a:p>
          <a:p>
            <a:pPr lvl="2"/>
            <a:r>
              <a:rPr lang="en-US" dirty="0" smtClean="0"/>
              <a:t>85 ADA</a:t>
            </a:r>
          </a:p>
        </p:txBody>
      </p:sp>
    </p:spTree>
    <p:extLst>
      <p:ext uri="{BB962C8B-B14F-4D97-AF65-F5344CB8AC3E}">
        <p14:creationId xmlns:p14="http://schemas.microsoft.com/office/powerpoint/2010/main" val="2121794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FMLA Leave</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lnSpcReduction="10000"/>
          </a:bodyPr>
          <a:lstStyle/>
          <a:p>
            <a:pPr algn="just"/>
            <a:r>
              <a:rPr lang="en-US" dirty="0" smtClean="0"/>
              <a:t>12 workweeks of unpaid, job-protected leave (26 for FMLA leave taken to care for covered </a:t>
            </a:r>
            <a:r>
              <a:rPr lang="en-US" dirty="0" err="1" smtClean="0"/>
              <a:t>servicemember</a:t>
            </a:r>
            <a:r>
              <a:rPr lang="en-US" dirty="0" smtClean="0"/>
              <a:t>)</a:t>
            </a:r>
          </a:p>
          <a:p>
            <a:pPr marL="0" indent="0" algn="just">
              <a:buNone/>
            </a:pPr>
            <a:endParaRPr lang="en-US" dirty="0" smtClean="0"/>
          </a:p>
          <a:p>
            <a:pPr algn="just"/>
            <a:r>
              <a:rPr lang="en-US" dirty="0" smtClean="0"/>
              <a:t>Indicate whether PTO will accrue and holidays will be paid</a:t>
            </a:r>
          </a:p>
          <a:p>
            <a:pPr marL="0" indent="0" algn="just">
              <a:buNone/>
            </a:pPr>
            <a:endParaRPr lang="en-US" dirty="0" smtClean="0"/>
          </a:p>
          <a:p>
            <a:pPr algn="just"/>
            <a:r>
              <a:rPr lang="en-US" dirty="0" smtClean="0"/>
              <a:t>Indicate whether it will run concurrently with paid leaves</a:t>
            </a:r>
          </a:p>
          <a:p>
            <a:pPr marL="0" indent="0" algn="just">
              <a:buNone/>
            </a:pPr>
            <a:endParaRPr lang="en-US" dirty="0" smtClean="0"/>
          </a:p>
          <a:p>
            <a:pPr algn="just"/>
            <a:r>
              <a:rPr lang="en-US" dirty="0" smtClean="0"/>
              <a:t>If require Fitness for Duty test prior to return, it must be noted in handbook</a:t>
            </a:r>
          </a:p>
        </p:txBody>
      </p:sp>
    </p:spTree>
    <p:extLst>
      <p:ext uri="{BB962C8B-B14F-4D97-AF65-F5344CB8AC3E}">
        <p14:creationId xmlns:p14="http://schemas.microsoft.com/office/powerpoint/2010/main" val="804687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3000"/>
              </a:spcAft>
            </a:pPr>
            <a:r>
              <a:rPr lang="en-US" dirty="0" smtClean="0"/>
              <a:t>Accommodating Persons with Disabilities</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31</a:t>
            </a:fld>
            <a:endParaRPr lang="en-US" dirty="0"/>
          </a:p>
        </p:txBody>
      </p:sp>
    </p:spTree>
    <p:extLst>
      <p:ext uri="{BB962C8B-B14F-4D97-AF65-F5344CB8AC3E}">
        <p14:creationId xmlns:p14="http://schemas.microsoft.com/office/powerpoint/2010/main" val="839871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Reasonable Accommodations</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Restate equal opportunity/non-discrimination</a:t>
            </a:r>
          </a:p>
          <a:p>
            <a:pPr marL="0" indent="0" algn="just">
              <a:buNone/>
            </a:pPr>
            <a:endParaRPr lang="en-US" dirty="0" smtClean="0"/>
          </a:p>
          <a:p>
            <a:pPr algn="just"/>
            <a:r>
              <a:rPr lang="en-US" dirty="0" smtClean="0"/>
              <a:t>Inform that, if because of a physical or mental disability, you need an accommodation to enable you to perform the essential functions of your job, to please notify your supervisor or HR so that together we can discuss your situation and how we may be able to help</a:t>
            </a:r>
          </a:p>
          <a:p>
            <a:pPr lvl="1" algn="just"/>
            <a:r>
              <a:rPr lang="en-US" dirty="0" smtClean="0"/>
              <a:t>Up to the employee to request</a:t>
            </a:r>
          </a:p>
          <a:p>
            <a:pPr lvl="1" algn="just"/>
            <a:r>
              <a:rPr lang="en-US" i="1" dirty="0" smtClean="0"/>
              <a:t>Reasonable</a:t>
            </a:r>
            <a:r>
              <a:rPr lang="en-US" dirty="0" smtClean="0"/>
              <a:t> accommodation</a:t>
            </a:r>
          </a:p>
        </p:txBody>
      </p:sp>
    </p:spTree>
    <p:extLst>
      <p:ext uri="{BB962C8B-B14F-4D97-AF65-F5344CB8AC3E}">
        <p14:creationId xmlns:p14="http://schemas.microsoft.com/office/powerpoint/2010/main" val="159227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3000"/>
              </a:spcAft>
            </a:pPr>
            <a:r>
              <a:rPr lang="en-US" dirty="0" smtClean="0"/>
              <a:t>Workplace Communications</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33</a:t>
            </a:fld>
            <a:endParaRPr lang="en-US" dirty="0"/>
          </a:p>
        </p:txBody>
      </p:sp>
    </p:spTree>
    <p:extLst>
      <p:ext uri="{BB962C8B-B14F-4D97-AF65-F5344CB8AC3E}">
        <p14:creationId xmlns:p14="http://schemas.microsoft.com/office/powerpoint/2010/main" val="2373093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National Labor Relations Act</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It’s not just for unionized workplaces</a:t>
            </a:r>
          </a:p>
          <a:p>
            <a:pPr marL="0" indent="0" algn="just">
              <a:buNone/>
            </a:pPr>
            <a:endParaRPr lang="en-US" dirty="0" smtClean="0"/>
          </a:p>
          <a:p>
            <a:pPr algn="just"/>
            <a:r>
              <a:rPr lang="en-US" dirty="0" smtClean="0"/>
              <a:t>“Concerted activities for … mutual aid or protection” (NLRA Sec. 7)</a:t>
            </a:r>
          </a:p>
          <a:p>
            <a:pPr marL="0" indent="0" algn="just">
              <a:buNone/>
            </a:pPr>
            <a:endParaRPr lang="en-US" dirty="0" smtClean="0"/>
          </a:p>
          <a:p>
            <a:pPr algn="just"/>
            <a:r>
              <a:rPr lang="en-US" dirty="0" smtClean="0"/>
              <a:t>Validity of employment policy turns on whether such policy “would reasonably tend to chill employees in the exercise of Section 7 rights”</a:t>
            </a:r>
          </a:p>
        </p:txBody>
      </p:sp>
    </p:spTree>
    <p:extLst>
      <p:ext uri="{BB962C8B-B14F-4D97-AF65-F5344CB8AC3E}">
        <p14:creationId xmlns:p14="http://schemas.microsoft.com/office/powerpoint/2010/main" val="1196973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a:t>National Labor Relations Act</a:t>
            </a:r>
          </a:p>
        </p:txBody>
      </p:sp>
      <p:sp>
        <p:nvSpPr>
          <p:cNvPr id="52227" name="Rectangle 3"/>
          <p:cNvSpPr>
            <a:spLocks noGrp="1" noChangeArrowheads="1"/>
          </p:cNvSpPr>
          <p:nvPr>
            <p:ph type="body" idx="1"/>
          </p:nvPr>
        </p:nvSpPr>
        <p:spPr>
          <a:xfrm>
            <a:off x="348343" y="1473505"/>
            <a:ext cx="8657433" cy="4639912"/>
          </a:xfrm>
        </p:spPr>
        <p:txBody>
          <a:bodyPr>
            <a:normAutofit lnSpcReduction="10000"/>
          </a:bodyPr>
          <a:lstStyle/>
          <a:p>
            <a:r>
              <a:rPr lang="en-US" dirty="0" smtClean="0"/>
              <a:t>If </a:t>
            </a:r>
            <a:r>
              <a:rPr lang="en-US" dirty="0"/>
              <a:t>policy explicitly restricts activities protected by Section 7, it will be considered unlawful</a:t>
            </a:r>
          </a:p>
          <a:p>
            <a:r>
              <a:rPr lang="en-US" dirty="0" smtClean="0"/>
              <a:t>If policy does not explicitly restrict Section 7 activities, will still be unlawful if:</a:t>
            </a:r>
          </a:p>
          <a:p>
            <a:pPr lvl="1"/>
            <a:r>
              <a:rPr lang="en-US" dirty="0" smtClean="0"/>
              <a:t>Could be reasonably construed to prohibit Section 7 activity</a:t>
            </a:r>
          </a:p>
          <a:p>
            <a:pPr lvl="1"/>
            <a:r>
              <a:rPr lang="en-US" dirty="0" smtClean="0"/>
              <a:t>Was promulgated in response to protected activity</a:t>
            </a:r>
          </a:p>
          <a:p>
            <a:pPr lvl="1"/>
            <a:r>
              <a:rPr lang="en-US" dirty="0" smtClean="0"/>
              <a:t>Has been applied to restrict the exercise of Section 7 rights</a:t>
            </a:r>
          </a:p>
          <a:p>
            <a:r>
              <a:rPr lang="en-US" dirty="0" smtClean="0"/>
              <a:t>Discriminatory application</a:t>
            </a:r>
          </a:p>
        </p:txBody>
      </p:sp>
    </p:spTree>
    <p:extLst>
      <p:ext uri="{BB962C8B-B14F-4D97-AF65-F5344CB8AC3E}">
        <p14:creationId xmlns:p14="http://schemas.microsoft.com/office/powerpoint/2010/main" val="532656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Non-Solicitation Policy</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May prohibit solicitation and distribution of literature during work time and in working areas</a:t>
            </a:r>
          </a:p>
          <a:p>
            <a:pPr lvl="1" algn="just"/>
            <a:r>
              <a:rPr lang="en-US" dirty="0" smtClean="0"/>
              <a:t>Break periods/meal times generally not working time</a:t>
            </a:r>
          </a:p>
          <a:p>
            <a:pPr lvl="1" algn="just"/>
            <a:r>
              <a:rPr lang="en-US" dirty="0" smtClean="0"/>
              <a:t>Working areas: all employer facilities except break/lunch rooms and parking areas</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5672" y="4062334"/>
            <a:ext cx="2133065" cy="2174251"/>
          </a:xfrm>
          <a:prstGeom prst="rect">
            <a:avLst/>
          </a:prstGeom>
        </p:spPr>
      </p:pic>
    </p:spTree>
    <p:extLst>
      <p:ext uri="{BB962C8B-B14F-4D97-AF65-F5344CB8AC3E}">
        <p14:creationId xmlns:p14="http://schemas.microsoft.com/office/powerpoint/2010/main" val="256266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Bulletin Board Policy</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May restrict bulletin boards for business only</a:t>
            </a:r>
          </a:p>
          <a:p>
            <a:pPr algn="just"/>
            <a:endParaRPr lang="en-US" dirty="0" smtClean="0"/>
          </a:p>
          <a:p>
            <a:pPr algn="just"/>
            <a:r>
              <a:rPr lang="en-US" dirty="0" smtClean="0"/>
              <a:t>May limit personal postings to specific, defined categories and not for organizations and groups, provided that the distinction is consistently enforced</a:t>
            </a:r>
          </a:p>
          <a:p>
            <a:pPr lvl="1" algn="just"/>
            <a:r>
              <a:rPr lang="en-US" dirty="0" smtClean="0"/>
              <a:t>E.g., for-sale notices ok, but not solicitations for a church, club or other organization</a:t>
            </a:r>
          </a:p>
        </p:txBody>
      </p:sp>
    </p:spTree>
    <p:extLst>
      <p:ext uri="{BB962C8B-B14F-4D97-AF65-F5344CB8AC3E}">
        <p14:creationId xmlns:p14="http://schemas.microsoft.com/office/powerpoint/2010/main" val="2228265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normAutofit fontScale="90000"/>
          </a:bodyPr>
          <a:lstStyle/>
          <a:p>
            <a:r>
              <a:rPr lang="en-US" dirty="0" smtClean="0"/>
              <a:t>Employee use of Employer’s Equipment/Media</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marL="0" indent="0">
              <a:buNone/>
            </a:pPr>
            <a:r>
              <a:rPr lang="en-US" dirty="0" smtClean="0"/>
              <a:t>Clearly state that these systems are employer’s property and are intended for business use, while acknowledging the reality that these systems are available for occasional personal use – not including solicitation of any kind – provided it does not interfere with work responsibilities and business operations.</a:t>
            </a:r>
          </a:p>
        </p:txBody>
      </p:sp>
    </p:spTree>
    <p:extLst>
      <p:ext uri="{BB962C8B-B14F-4D97-AF65-F5344CB8AC3E}">
        <p14:creationId xmlns:p14="http://schemas.microsoft.com/office/powerpoint/2010/main" val="2657138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normAutofit/>
          </a:bodyPr>
          <a:lstStyle/>
          <a:p>
            <a:r>
              <a:rPr lang="en-US" dirty="0" smtClean="0"/>
              <a:t>Confidentiality Policy</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marL="0" indent="0" algn="just">
              <a:buNone/>
            </a:pPr>
            <a:r>
              <a:rPr lang="en-US" dirty="0" smtClean="0"/>
              <a:t>Many employers have a policy prohibiting employees from discussing or disclosing confidential information, and include compensation and performance appraisals… BUT</a:t>
            </a:r>
            <a:r>
              <a:rPr lang="en-US" dirty="0"/>
              <a:t> </a:t>
            </a:r>
            <a:r>
              <a:rPr lang="en-US" dirty="0" smtClean="0"/>
              <a:t>you cannot discourage or prohibit employees from discussing “wages, hours or work conditions” – violates Section 7 and may be illegal on its face.</a:t>
            </a:r>
          </a:p>
        </p:txBody>
      </p:sp>
    </p:spTree>
    <p:extLst>
      <p:ext uri="{BB962C8B-B14F-4D97-AF65-F5344CB8AC3E}">
        <p14:creationId xmlns:p14="http://schemas.microsoft.com/office/powerpoint/2010/main" val="3106943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lstStyle/>
          <a:p>
            <a:r>
              <a:rPr lang="en-US" dirty="0" smtClean="0"/>
              <a:t>Why Should We Care?</a:t>
            </a:r>
            <a:endParaRPr lang="en-US" dirty="0"/>
          </a:p>
        </p:txBody>
      </p:sp>
      <p:sp>
        <p:nvSpPr>
          <p:cNvPr id="52227" name="Rectangle 3"/>
          <p:cNvSpPr>
            <a:spLocks noGrp="1" noChangeArrowheads="1"/>
          </p:cNvSpPr>
          <p:nvPr>
            <p:ph type="body" idx="1"/>
          </p:nvPr>
        </p:nvSpPr>
        <p:spPr>
          <a:xfrm>
            <a:off x="348343" y="1473505"/>
            <a:ext cx="8657433" cy="4639912"/>
          </a:xfrm>
        </p:spPr>
        <p:txBody>
          <a:bodyPr>
            <a:normAutofit/>
          </a:bodyPr>
          <a:lstStyle/>
          <a:p>
            <a:pPr algn="just"/>
            <a:r>
              <a:rPr lang="en-US" dirty="0" smtClean="0"/>
              <a:t>Your policies can help you stay off the EEOC’s (and plaintiff’s counsel’s) radar:</a:t>
            </a:r>
          </a:p>
          <a:p>
            <a:pPr lvl="1" algn="just"/>
            <a:r>
              <a:rPr lang="en-US" dirty="0" smtClean="0"/>
              <a:t>Clarify inappropriate conduct</a:t>
            </a:r>
          </a:p>
          <a:p>
            <a:pPr lvl="1" algn="just"/>
            <a:r>
              <a:rPr lang="en-US" dirty="0" smtClean="0"/>
              <a:t>Emphasize non-retaliation provisions</a:t>
            </a:r>
          </a:p>
          <a:p>
            <a:pPr lvl="1" algn="just"/>
            <a:r>
              <a:rPr lang="en-US" dirty="0" smtClean="0"/>
              <a:t>Emphasize commitment to being a “zero tolerance” workplace</a:t>
            </a:r>
          </a:p>
          <a:p>
            <a:pPr lvl="1" algn="just"/>
            <a:r>
              <a:rPr lang="en-US" dirty="0" smtClean="0"/>
              <a:t>Ensure multiple, wide-open reporting channels and robust response protocols</a:t>
            </a:r>
          </a:p>
        </p:txBody>
      </p:sp>
    </p:spTree>
    <p:extLst>
      <p:ext uri="{BB962C8B-B14F-4D97-AF65-F5344CB8AC3E}">
        <p14:creationId xmlns:p14="http://schemas.microsoft.com/office/powerpoint/2010/main" val="694548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348343" y="100914"/>
            <a:ext cx="8229600" cy="1143000"/>
          </a:xfrm>
        </p:spPr>
        <p:txBody>
          <a:bodyPr>
            <a:normAutofit/>
          </a:bodyPr>
          <a:lstStyle/>
          <a:p>
            <a:r>
              <a:rPr lang="en-US" dirty="0" smtClean="0"/>
              <a:t>Social media</a:t>
            </a:r>
            <a:endParaRPr lang="en-US" dirty="0"/>
          </a:p>
        </p:txBody>
      </p:sp>
      <p:sp>
        <p:nvSpPr>
          <p:cNvPr id="52227" name="Rectangle 3"/>
          <p:cNvSpPr>
            <a:spLocks noGrp="1" noChangeArrowheads="1"/>
          </p:cNvSpPr>
          <p:nvPr>
            <p:ph type="body" idx="1"/>
          </p:nvPr>
        </p:nvSpPr>
        <p:spPr>
          <a:xfrm>
            <a:off x="348343" y="1473504"/>
            <a:ext cx="8657433" cy="4927295"/>
          </a:xfrm>
        </p:spPr>
        <p:txBody>
          <a:bodyPr>
            <a:normAutofit fontScale="77500" lnSpcReduction="20000"/>
          </a:bodyPr>
          <a:lstStyle/>
          <a:p>
            <a:pPr algn="just"/>
            <a:r>
              <a:rPr lang="en-US" dirty="0" smtClean="0"/>
              <a:t>Blogging, social media, and internet posting policies are often overly broad: prohibiting employees from making disparaging remarks about the company or depicting the company in any way over the internet without company permission allegedly interferes with employee rights to engage in protected concerted activity.</a:t>
            </a:r>
          </a:p>
          <a:p>
            <a:pPr marL="0" indent="0" algn="just">
              <a:buNone/>
            </a:pPr>
            <a:endParaRPr lang="en-US" dirty="0" smtClean="0"/>
          </a:p>
          <a:p>
            <a:pPr algn="just"/>
            <a:r>
              <a:rPr lang="en-US" dirty="0" smtClean="0"/>
              <a:t>Tips:</a:t>
            </a:r>
          </a:p>
          <a:p>
            <a:pPr lvl="1" algn="just"/>
            <a:r>
              <a:rPr lang="en-US" dirty="0" smtClean="0"/>
              <a:t>Prohibit sharing of trade secrets and employee contact information</a:t>
            </a:r>
          </a:p>
          <a:p>
            <a:pPr lvl="1" algn="just"/>
            <a:r>
              <a:rPr lang="en-US" dirty="0" smtClean="0"/>
              <a:t>Require those who identify as Company employees in the post to state explicitly and prominently that views expressed are their own and not those of Company</a:t>
            </a:r>
          </a:p>
          <a:p>
            <a:pPr lvl="1" algn="just"/>
            <a:r>
              <a:rPr lang="en-US" dirty="0" smtClean="0"/>
              <a:t>Reserve the right to monitor posts/comments about the Company and its representatives, customers, vendors, other employees, business, products, or competitors</a:t>
            </a:r>
          </a:p>
          <a:p>
            <a:pPr lvl="1" algn="just"/>
            <a:r>
              <a:rPr lang="en-US" dirty="0" smtClean="0"/>
              <a:t>No expectation of privacy while using Company equipment</a:t>
            </a:r>
          </a:p>
          <a:p>
            <a:endParaRPr lang="en-US" dirty="0" smtClean="0"/>
          </a:p>
        </p:txBody>
      </p:sp>
    </p:spTree>
    <p:extLst>
      <p:ext uri="{BB962C8B-B14F-4D97-AF65-F5344CB8AC3E}">
        <p14:creationId xmlns:p14="http://schemas.microsoft.com/office/powerpoint/2010/main" val="4089316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t>Handbook Acknowledgement</a:t>
            </a:r>
            <a:endParaRPr lang="en-US" dirty="0"/>
          </a:p>
        </p:txBody>
      </p:sp>
      <p:sp>
        <p:nvSpPr>
          <p:cNvPr id="21507" name="Rectangle 3"/>
          <p:cNvSpPr>
            <a:spLocks noGrp="1" noChangeArrowheads="1"/>
          </p:cNvSpPr>
          <p:nvPr>
            <p:ph type="body" idx="1"/>
          </p:nvPr>
        </p:nvSpPr>
        <p:spPr/>
        <p:txBody>
          <a:bodyPr>
            <a:normAutofit fontScale="92500"/>
          </a:bodyPr>
          <a:lstStyle/>
          <a:p>
            <a:pPr algn="just"/>
            <a:r>
              <a:rPr lang="en-US" dirty="0" smtClean="0"/>
              <a:t>Employee has read and received a copy of the handbook, understands all of the rules, and agrees to abide by them</a:t>
            </a:r>
          </a:p>
          <a:p>
            <a:pPr algn="just"/>
            <a:endParaRPr lang="en-US" dirty="0" smtClean="0"/>
          </a:p>
          <a:p>
            <a:pPr algn="just"/>
            <a:r>
              <a:rPr lang="en-US" dirty="0" smtClean="0"/>
              <a:t>Nothing intended to alter at-will employment relationship</a:t>
            </a:r>
          </a:p>
          <a:p>
            <a:pPr algn="just"/>
            <a:endParaRPr lang="en-US" dirty="0" smtClean="0"/>
          </a:p>
          <a:p>
            <a:pPr algn="just"/>
            <a:r>
              <a:rPr lang="en-US" dirty="0" smtClean="0"/>
              <a:t>Company has right to interpret, modify, revoke, or suspend any or all of its policies and procedures at any time</a:t>
            </a:r>
          </a:p>
          <a:p>
            <a:pPr algn="just"/>
            <a:endParaRPr lang="en-US" dirty="0" smtClean="0"/>
          </a:p>
          <a:p>
            <a:pPr algn="just"/>
            <a:r>
              <a:rPr lang="en-US" dirty="0" smtClean="0"/>
              <a:t>Sign and date and preserve in personnel file</a:t>
            </a:r>
            <a:endParaRPr lang="en-US" dirty="0"/>
          </a:p>
        </p:txBody>
      </p:sp>
    </p:spTree>
    <p:extLst>
      <p:ext uri="{BB962C8B-B14F-4D97-AF65-F5344CB8AC3E}">
        <p14:creationId xmlns:p14="http://schemas.microsoft.com/office/powerpoint/2010/main" val="3313508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620713" y="141288"/>
            <a:ext cx="8523287" cy="1000125"/>
          </a:xfrm>
        </p:spPr>
        <p:txBody>
          <a:bodyPr>
            <a:normAutofit/>
          </a:bodyPr>
          <a:lstStyle/>
          <a:p>
            <a:r>
              <a:rPr lang="en-US" dirty="0" smtClean="0"/>
              <a:t>QUESTIONS?</a:t>
            </a:r>
            <a:endParaRPr lang="en-US" dirty="0"/>
          </a:p>
        </p:txBody>
      </p:sp>
      <p:pic>
        <p:nvPicPr>
          <p:cNvPr id="2" name="Picture 1"/>
          <p:cNvPicPr>
            <a:picLocks noChangeAspect="1"/>
          </p:cNvPicPr>
          <p:nvPr/>
        </p:nvPicPr>
        <p:blipFill>
          <a:blip r:embed="rId3"/>
          <a:stretch>
            <a:fillRect/>
          </a:stretch>
        </p:blipFill>
        <p:spPr>
          <a:xfrm>
            <a:off x="3272589" y="1939730"/>
            <a:ext cx="2538663" cy="3281975"/>
          </a:xfrm>
          <a:prstGeom prst="rect">
            <a:avLst/>
          </a:prstGeom>
        </p:spPr>
      </p:pic>
    </p:spTree>
    <p:extLst>
      <p:ext uri="{BB962C8B-B14F-4D97-AF65-F5344CB8AC3E}">
        <p14:creationId xmlns:p14="http://schemas.microsoft.com/office/powerpoint/2010/main" val="4199784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Presenters</a:t>
            </a:r>
            <a:endParaRPr lang="en-US" dirty="0"/>
          </a:p>
        </p:txBody>
      </p:sp>
      <p:sp>
        <p:nvSpPr>
          <p:cNvPr id="4" name="Slide Number Placeholder 3"/>
          <p:cNvSpPr>
            <a:spLocks noGrp="1"/>
          </p:cNvSpPr>
          <p:nvPr>
            <p:ph type="sldNum" sz="quarter" idx="12"/>
          </p:nvPr>
        </p:nvSpPr>
        <p:spPr/>
        <p:txBody>
          <a:bodyPr/>
          <a:lstStyle/>
          <a:p>
            <a:fld id="{850BEA78-8F01-4CF4-BA7F-1779BE85B204}" type="slidenum">
              <a:rPr lang="en-US" smtClean="0"/>
              <a:pPr/>
              <a:t>43</a:t>
            </a:fld>
            <a:endParaRPr lang="en-US" dirty="0"/>
          </a:p>
        </p:txBody>
      </p:sp>
      <p:sp>
        <p:nvSpPr>
          <p:cNvPr id="6" name="TextBox 5"/>
          <p:cNvSpPr txBox="1"/>
          <p:nvPr/>
        </p:nvSpPr>
        <p:spPr>
          <a:xfrm>
            <a:off x="5323925" y="3357621"/>
            <a:ext cx="3973677" cy="3185487"/>
          </a:xfrm>
          <a:prstGeom prst="rect">
            <a:avLst/>
          </a:prstGeom>
          <a:noFill/>
        </p:spPr>
        <p:txBody>
          <a:bodyPr wrap="square" rtlCol="0">
            <a:spAutoFit/>
          </a:bodyPr>
          <a:lstStyle/>
          <a:p>
            <a:pPr algn="l"/>
            <a:r>
              <a:rPr lang="en-US" sz="1800" b="1" dirty="0" smtClean="0">
                <a:latin typeface="Calibri" panose="020F0502020204030204" pitchFamily="34" charset="0"/>
                <a:cs typeface="Calibri" panose="020F0502020204030204" pitchFamily="34" charset="0"/>
              </a:rPr>
              <a:t>Ariel Harris</a:t>
            </a:r>
            <a:endParaRPr lang="en-US" sz="1800" b="1" dirty="0">
              <a:latin typeface="Calibri" panose="020F0502020204030204" pitchFamily="34" charset="0"/>
              <a:cs typeface="Calibri" panose="020F0502020204030204" pitchFamily="34" charset="0"/>
            </a:endParaRPr>
          </a:p>
          <a:p>
            <a:pPr algn="l">
              <a:spcBef>
                <a:spcPts val="600"/>
              </a:spcBef>
            </a:pPr>
            <a:r>
              <a:rPr lang="en-US" sz="1800" b="1" dirty="0" smtClean="0">
                <a:latin typeface="Calibri" panose="020F0502020204030204" pitchFamily="34" charset="0"/>
                <a:cs typeface="Calibri" panose="020F0502020204030204" pitchFamily="34" charset="0"/>
              </a:rPr>
              <a:t>Associate</a:t>
            </a:r>
            <a:r>
              <a:rPr lang="en-US" sz="1800" b="1" dirty="0">
                <a:latin typeface="Calibri" panose="020F0502020204030204" pitchFamily="34" charset="0"/>
                <a:cs typeface="Calibri" panose="020F0502020204030204" pitchFamily="34" charset="0"/>
              </a:rPr>
              <a:t/>
            </a:r>
            <a:br>
              <a:rPr lang="en-US" sz="1800" b="1" dirty="0">
                <a:latin typeface="Calibri" panose="020F0502020204030204" pitchFamily="34" charset="0"/>
                <a:cs typeface="Calibri" panose="020F0502020204030204" pitchFamily="34" charset="0"/>
              </a:rPr>
            </a:br>
            <a:endParaRPr lang="en-US" sz="1800" b="1" dirty="0">
              <a:latin typeface="Calibri" panose="020F0502020204030204" pitchFamily="34" charset="0"/>
              <a:cs typeface="Calibri" panose="020F0502020204030204" pitchFamily="34" charset="0"/>
            </a:endParaRPr>
          </a:p>
          <a:p>
            <a:pPr algn="l"/>
            <a:r>
              <a:rPr lang="en-US" sz="1800" dirty="0" smtClean="0">
                <a:latin typeface="Calibri" panose="020F0502020204030204" pitchFamily="34" charset="0"/>
                <a:cs typeface="Calibri" panose="020F0502020204030204" pitchFamily="34" charset="0"/>
              </a:rPr>
              <a:t>One Wells Fargo Center</a:t>
            </a:r>
            <a:br>
              <a:rPr lang="en-US" sz="1800" dirty="0" smtClean="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23</a:t>
            </a:r>
            <a:r>
              <a:rPr lang="en-US" sz="1800" baseline="30000" dirty="0" smtClean="0">
                <a:latin typeface="Calibri" panose="020F0502020204030204" pitchFamily="34" charset="0"/>
                <a:cs typeface="Calibri" panose="020F0502020204030204" pitchFamily="34" charset="0"/>
              </a:rPr>
              <a:t>rd</a:t>
            </a:r>
            <a:r>
              <a:rPr lang="en-US" sz="1800" dirty="0" smtClean="0">
                <a:latin typeface="Calibri" panose="020F0502020204030204" pitchFamily="34" charset="0"/>
                <a:cs typeface="Calibri" panose="020F0502020204030204" pitchFamily="34" charset="0"/>
              </a:rPr>
              <a:t> Floor</a:t>
            </a:r>
            <a:r>
              <a:rPr lang="en-US" sz="1800" dirty="0">
                <a:latin typeface="Calibri" panose="020F0502020204030204" pitchFamily="34" charset="0"/>
                <a:cs typeface="Calibri" panose="020F0502020204030204" pitchFamily="34" charset="0"/>
              </a:rPr>
              <a:t/>
            </a:r>
            <a:br>
              <a:rPr lang="en-US" sz="1800" dirty="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301 South College Street</a:t>
            </a:r>
            <a:r>
              <a:rPr lang="en-US" sz="1800" dirty="0">
                <a:latin typeface="Calibri" panose="020F0502020204030204" pitchFamily="34" charset="0"/>
                <a:cs typeface="Calibri" panose="020F0502020204030204" pitchFamily="34" charset="0"/>
              </a:rPr>
              <a:t/>
            </a:r>
            <a:br>
              <a:rPr lang="en-US" sz="1800" dirty="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Charlotte, NC 28202 </a:t>
            </a:r>
          </a:p>
          <a:p>
            <a:pPr algn="l"/>
            <a:endParaRPr lang="en-US" sz="1800" dirty="0">
              <a:latin typeface="Calibri" panose="020F0502020204030204" pitchFamily="34" charset="0"/>
              <a:cs typeface="Calibri" panose="020F0502020204030204" pitchFamily="34" charset="0"/>
            </a:endParaRPr>
          </a:p>
          <a:p>
            <a:pPr algn="l"/>
            <a:r>
              <a:rPr lang="en-US" sz="1800" dirty="0">
                <a:latin typeface="Calibri" panose="020F0502020204030204" pitchFamily="34" charset="0"/>
                <a:cs typeface="Calibri" panose="020F0502020204030204" pitchFamily="34" charset="0"/>
              </a:rPr>
              <a:t>T </a:t>
            </a:r>
            <a:r>
              <a:rPr lang="en-US" sz="1800" dirty="0" smtClean="0">
                <a:latin typeface="Calibri" panose="020F0502020204030204" pitchFamily="34" charset="0"/>
                <a:cs typeface="Calibri" panose="020F0502020204030204" pitchFamily="34" charset="0"/>
              </a:rPr>
              <a:t>704.417.3121</a:t>
            </a:r>
          </a:p>
          <a:p>
            <a:pPr algn="l"/>
            <a:r>
              <a:rPr lang="en-US" sz="1800" dirty="0" smtClean="0">
                <a:latin typeface="Calibri" panose="020F0502020204030204" pitchFamily="34" charset="0"/>
                <a:cs typeface="Calibri" panose="020F0502020204030204" pitchFamily="34" charset="0"/>
              </a:rPr>
              <a:t>Email: ariel.harris@nelsonmullins.com</a:t>
            </a:r>
            <a:endParaRPr lang="en-US" sz="1800" dirty="0">
              <a:latin typeface="Calibri" panose="020F0502020204030204" pitchFamily="34" charset="0"/>
              <a:cs typeface="Calibri" panose="020F0502020204030204" pitchFamily="34" charset="0"/>
            </a:endParaRPr>
          </a:p>
          <a:p>
            <a:pPr algn="l"/>
            <a:endParaRPr lang="en-US" sz="1600" dirty="0">
              <a:latin typeface="Calibri" panose="020F0502020204030204" pitchFamily="34" charset="0"/>
              <a:cs typeface="Calibri" panose="020F0502020204030204" pitchFamily="34" charset="0"/>
            </a:endParaRPr>
          </a:p>
        </p:txBody>
      </p:sp>
      <p:sp>
        <p:nvSpPr>
          <p:cNvPr id="8" name="TextBox 7"/>
          <p:cNvSpPr txBox="1"/>
          <p:nvPr/>
        </p:nvSpPr>
        <p:spPr>
          <a:xfrm flipH="1">
            <a:off x="210237" y="3357620"/>
            <a:ext cx="4157226" cy="3185487"/>
          </a:xfrm>
          <a:prstGeom prst="rect">
            <a:avLst/>
          </a:prstGeom>
          <a:noFill/>
        </p:spPr>
        <p:txBody>
          <a:bodyPr wrap="square" rtlCol="0">
            <a:spAutoFit/>
          </a:bodyPr>
          <a:lstStyle/>
          <a:p>
            <a:pPr algn="l"/>
            <a:r>
              <a:rPr lang="en-US" sz="1800" b="1" dirty="0" smtClean="0">
                <a:latin typeface="Calibri" panose="020F0502020204030204" pitchFamily="34" charset="0"/>
                <a:cs typeface="Calibri" panose="020F0502020204030204" pitchFamily="34" charset="0"/>
              </a:rPr>
              <a:t>Lauren Nations</a:t>
            </a:r>
            <a:endParaRPr lang="en-US" sz="1800" b="1" dirty="0">
              <a:latin typeface="Calibri" panose="020F0502020204030204" pitchFamily="34" charset="0"/>
              <a:cs typeface="Calibri" panose="020F0502020204030204" pitchFamily="34" charset="0"/>
            </a:endParaRPr>
          </a:p>
          <a:p>
            <a:pPr algn="l">
              <a:spcBef>
                <a:spcPts val="600"/>
              </a:spcBef>
            </a:pPr>
            <a:r>
              <a:rPr lang="en-US" sz="1800" b="1" dirty="0" smtClean="0">
                <a:latin typeface="Calibri" panose="020F0502020204030204" pitchFamily="34" charset="0"/>
                <a:cs typeface="Calibri" panose="020F0502020204030204" pitchFamily="34" charset="0"/>
              </a:rPr>
              <a:t>Of Counsel</a:t>
            </a:r>
            <a:r>
              <a:rPr lang="en-US" sz="1800" b="1" dirty="0">
                <a:latin typeface="Calibri" panose="020F0502020204030204" pitchFamily="34" charset="0"/>
                <a:cs typeface="Calibri" panose="020F0502020204030204" pitchFamily="34" charset="0"/>
              </a:rPr>
              <a:t/>
            </a:r>
            <a:br>
              <a:rPr lang="en-US" sz="1800" b="1" dirty="0">
                <a:latin typeface="Calibri" panose="020F0502020204030204" pitchFamily="34" charset="0"/>
                <a:cs typeface="Calibri" panose="020F0502020204030204" pitchFamily="34" charset="0"/>
              </a:rPr>
            </a:br>
            <a:endParaRPr lang="en-US" sz="1800" b="1" dirty="0">
              <a:latin typeface="Calibri" panose="020F0502020204030204" pitchFamily="34" charset="0"/>
              <a:cs typeface="Calibri" panose="020F0502020204030204" pitchFamily="34" charset="0"/>
            </a:endParaRPr>
          </a:p>
          <a:p>
            <a:pPr algn="l"/>
            <a:r>
              <a:rPr lang="en-US" sz="1800" dirty="0" smtClean="0">
                <a:latin typeface="Calibri" panose="020F0502020204030204" pitchFamily="34" charset="0"/>
                <a:cs typeface="Calibri" panose="020F0502020204030204" pitchFamily="34" charset="0"/>
              </a:rPr>
              <a:t>Atlantic Station</a:t>
            </a:r>
            <a:br>
              <a:rPr lang="en-US" sz="1800" dirty="0" smtClean="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201 17th Street NW </a:t>
            </a:r>
            <a:r>
              <a:rPr lang="en-US" sz="1800" dirty="0">
                <a:latin typeface="Calibri" panose="020F0502020204030204" pitchFamily="34" charset="0"/>
                <a:cs typeface="Calibri" panose="020F0502020204030204" pitchFamily="34" charset="0"/>
              </a:rPr>
              <a:t/>
            </a:r>
            <a:br>
              <a:rPr lang="en-US" sz="1800" dirty="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Suite 1700 </a:t>
            </a:r>
            <a:r>
              <a:rPr lang="en-US" sz="1800" dirty="0">
                <a:latin typeface="Calibri" panose="020F0502020204030204" pitchFamily="34" charset="0"/>
                <a:cs typeface="Calibri" panose="020F0502020204030204" pitchFamily="34" charset="0"/>
              </a:rPr>
              <a:t/>
            </a:r>
            <a:br>
              <a:rPr lang="en-US" sz="1800" dirty="0">
                <a:latin typeface="Calibri" panose="020F0502020204030204" pitchFamily="34" charset="0"/>
                <a:cs typeface="Calibri" panose="020F0502020204030204" pitchFamily="34" charset="0"/>
              </a:rPr>
            </a:br>
            <a:r>
              <a:rPr lang="en-US" sz="1800" dirty="0" smtClean="0">
                <a:latin typeface="Calibri" panose="020F0502020204030204" pitchFamily="34" charset="0"/>
                <a:cs typeface="Calibri" panose="020F0502020204030204" pitchFamily="34" charset="0"/>
              </a:rPr>
              <a:t>Atlanta, GA </a:t>
            </a:r>
            <a:r>
              <a:rPr lang="en-US" sz="1800" dirty="0">
                <a:latin typeface="Calibri" panose="020F0502020204030204" pitchFamily="34" charset="0"/>
                <a:cs typeface="Calibri" panose="020F0502020204030204" pitchFamily="34" charset="0"/>
              </a:rPr>
              <a:t>30363 </a:t>
            </a:r>
            <a:endParaRPr lang="en-US" sz="1800" dirty="0" smtClean="0">
              <a:latin typeface="Calibri" panose="020F0502020204030204" pitchFamily="34" charset="0"/>
              <a:cs typeface="Calibri" panose="020F0502020204030204" pitchFamily="34" charset="0"/>
            </a:endParaRPr>
          </a:p>
          <a:p>
            <a:pPr algn="l"/>
            <a:endParaRPr lang="en-US" sz="1800" dirty="0">
              <a:latin typeface="Calibri" panose="020F0502020204030204" pitchFamily="34" charset="0"/>
              <a:cs typeface="Calibri" panose="020F0502020204030204" pitchFamily="34" charset="0"/>
            </a:endParaRPr>
          </a:p>
          <a:p>
            <a:pPr algn="l"/>
            <a:r>
              <a:rPr lang="en-US" sz="1800" dirty="0">
                <a:latin typeface="Calibri" panose="020F0502020204030204" pitchFamily="34" charset="0"/>
                <a:cs typeface="Calibri" panose="020F0502020204030204" pitchFamily="34" charset="0"/>
              </a:rPr>
              <a:t>T </a:t>
            </a:r>
            <a:r>
              <a:rPr lang="en-US" sz="1800" dirty="0" smtClean="0">
                <a:latin typeface="Calibri" panose="020F0502020204030204" pitchFamily="34" charset="0"/>
                <a:cs typeface="Calibri" panose="020F0502020204030204" pitchFamily="34" charset="0"/>
              </a:rPr>
              <a:t>404.322.6501</a:t>
            </a:r>
          </a:p>
          <a:p>
            <a:pPr algn="l"/>
            <a:r>
              <a:rPr lang="en-US" sz="1800" dirty="0" smtClean="0">
                <a:latin typeface="Calibri" panose="020F0502020204030204" pitchFamily="34" charset="0"/>
                <a:cs typeface="Calibri" panose="020F0502020204030204" pitchFamily="34" charset="0"/>
              </a:rPr>
              <a:t>Email: lauren.nations@nelsonmullins.com</a:t>
            </a:r>
            <a:endParaRPr lang="en-US" sz="1800" dirty="0">
              <a:latin typeface="Calibri" panose="020F0502020204030204" pitchFamily="34" charset="0"/>
              <a:cs typeface="Calibri" panose="020F0502020204030204" pitchFamily="34" charset="0"/>
            </a:endParaRPr>
          </a:p>
          <a:p>
            <a:pPr algn="l"/>
            <a:endParaRPr lang="en-US" sz="1600" dirty="0">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7843" y="1383091"/>
            <a:ext cx="1780674" cy="273718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36119" y="1588706"/>
            <a:ext cx="1668481" cy="2531569"/>
          </a:xfrm>
          <a:prstGeom prst="rect">
            <a:avLst/>
          </a:prstGeom>
        </p:spPr>
      </p:pic>
    </p:spTree>
    <p:extLst>
      <p:ext uri="{BB962C8B-B14F-4D97-AF65-F5344CB8AC3E}">
        <p14:creationId xmlns:p14="http://schemas.microsoft.com/office/powerpoint/2010/main" val="2055857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3000"/>
              </a:spcAft>
            </a:pPr>
            <a:r>
              <a:rPr lang="en-US" dirty="0" smtClean="0"/>
              <a:t>Handbook Introduction </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5</a:t>
            </a:fld>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17765">
            <a:off x="4609550" y="2137286"/>
            <a:ext cx="4849499" cy="6858000"/>
          </a:xfrm>
          <a:prstGeom prst="rect">
            <a:avLst/>
          </a:prstGeom>
        </p:spPr>
      </p:pic>
    </p:spTree>
    <p:extLst>
      <p:ext uri="{BB962C8B-B14F-4D97-AF65-F5344CB8AC3E}">
        <p14:creationId xmlns:p14="http://schemas.microsoft.com/office/powerpoint/2010/main" val="284653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dirty="0" smtClean="0"/>
              <a:t>Purpose of Employee Handbooks</a:t>
            </a:r>
            <a:endParaRPr lang="en-US" dirty="0"/>
          </a:p>
        </p:txBody>
      </p:sp>
      <p:sp>
        <p:nvSpPr>
          <p:cNvPr id="21507" name="Rectangle 3"/>
          <p:cNvSpPr>
            <a:spLocks noGrp="1" noChangeArrowheads="1"/>
          </p:cNvSpPr>
          <p:nvPr>
            <p:ph type="body" idx="1"/>
          </p:nvPr>
        </p:nvSpPr>
        <p:spPr>
          <a:xfrm>
            <a:off x="706397" y="1593427"/>
            <a:ext cx="7806306" cy="5030616"/>
          </a:xfrm>
        </p:spPr>
        <p:txBody>
          <a:bodyPr>
            <a:normAutofit/>
          </a:bodyPr>
          <a:lstStyle/>
          <a:p>
            <a:pPr algn="just"/>
            <a:r>
              <a:rPr lang="en-US" sz="2600" dirty="0" smtClean="0"/>
              <a:t>Sets forth the expectations for employees and provides implementation uniformity.</a:t>
            </a:r>
          </a:p>
          <a:p>
            <a:pPr algn="just"/>
            <a:endParaRPr lang="en-US" sz="2600" dirty="0" smtClean="0"/>
          </a:p>
          <a:p>
            <a:pPr algn="just"/>
            <a:r>
              <a:rPr lang="en-US" sz="2600" dirty="0" smtClean="0"/>
              <a:t>Provides procedures and guidelines for supervisors when managing employees.</a:t>
            </a:r>
          </a:p>
          <a:p>
            <a:pPr algn="just"/>
            <a:endParaRPr lang="en-US" sz="2600" dirty="0" smtClean="0"/>
          </a:p>
          <a:p>
            <a:pPr algn="just"/>
            <a:r>
              <a:rPr lang="en-US" sz="2600" dirty="0" smtClean="0"/>
              <a:t>Establishes a professional and cohesive environment.</a:t>
            </a:r>
          </a:p>
          <a:p>
            <a:pPr algn="just"/>
            <a:endParaRPr lang="en-US" sz="2600" dirty="0" smtClean="0"/>
          </a:p>
          <a:p>
            <a:pPr algn="just"/>
            <a:r>
              <a:rPr lang="en-US" sz="2600" dirty="0" smtClean="0"/>
              <a:t> A great tool if company must defend against a litigation.</a:t>
            </a:r>
          </a:p>
        </p:txBody>
      </p:sp>
    </p:spTree>
    <p:extLst>
      <p:ext uri="{BB962C8B-B14F-4D97-AF65-F5344CB8AC3E}">
        <p14:creationId xmlns:p14="http://schemas.microsoft.com/office/powerpoint/2010/main" val="819160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Personal Introduction</a:t>
            </a:r>
            <a:endParaRPr lang="en-US" dirty="0"/>
          </a:p>
        </p:txBody>
      </p:sp>
      <p:sp>
        <p:nvSpPr>
          <p:cNvPr id="21507" name="Rectangle 3"/>
          <p:cNvSpPr>
            <a:spLocks noGrp="1" noChangeArrowheads="1"/>
          </p:cNvSpPr>
          <p:nvPr>
            <p:ph type="body" idx="1"/>
          </p:nvPr>
        </p:nvSpPr>
        <p:spPr>
          <a:xfrm>
            <a:off x="621585" y="1593427"/>
            <a:ext cx="8522415" cy="5030616"/>
          </a:xfrm>
        </p:spPr>
        <p:txBody>
          <a:bodyPr>
            <a:normAutofit/>
          </a:bodyPr>
          <a:lstStyle/>
          <a:p>
            <a:r>
              <a:rPr lang="en-US" dirty="0" smtClean="0"/>
              <a:t>Positive and uplifting welcome message</a:t>
            </a:r>
          </a:p>
          <a:p>
            <a:endParaRPr lang="en-US" dirty="0" smtClean="0"/>
          </a:p>
          <a:p>
            <a:r>
              <a:rPr lang="en-US" dirty="0" smtClean="0"/>
              <a:t>Encourage open and honest communication</a:t>
            </a:r>
          </a:p>
          <a:p>
            <a:endParaRPr lang="en-US" dirty="0" smtClean="0"/>
          </a:p>
          <a:p>
            <a:r>
              <a:rPr lang="en-US" dirty="0" smtClean="0"/>
              <a:t>Policies will change from time to time</a:t>
            </a:r>
          </a:p>
          <a:p>
            <a:pPr lvl="1"/>
            <a:r>
              <a:rPr lang="en-US" dirty="0"/>
              <a:t>W</a:t>
            </a:r>
            <a:r>
              <a:rPr lang="en-US" dirty="0" smtClean="0"/>
              <a:t>ithout notice?</a:t>
            </a:r>
          </a:p>
          <a:p>
            <a:pPr marL="457200" lvl="1" indent="0">
              <a:buNone/>
            </a:pPr>
            <a:endParaRPr lang="en-US" dirty="0" smtClean="0"/>
          </a:p>
          <a:p>
            <a:r>
              <a:rPr lang="en-US" dirty="0"/>
              <a:t>Supersedes all prior written or oral </a:t>
            </a:r>
            <a:r>
              <a:rPr lang="en-US" dirty="0" smtClean="0"/>
              <a:t>guidance</a:t>
            </a:r>
          </a:p>
        </p:txBody>
      </p:sp>
    </p:spTree>
    <p:extLst>
      <p:ext uri="{BB962C8B-B14F-4D97-AF65-F5344CB8AC3E}">
        <p14:creationId xmlns:p14="http://schemas.microsoft.com/office/powerpoint/2010/main" val="2695575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dirty="0" smtClean="0"/>
              <a:t>At-will Employment</a:t>
            </a:r>
            <a:endParaRPr lang="en-US" dirty="0"/>
          </a:p>
        </p:txBody>
      </p:sp>
      <p:sp>
        <p:nvSpPr>
          <p:cNvPr id="21507" name="Rectangle 3"/>
          <p:cNvSpPr>
            <a:spLocks noGrp="1" noChangeArrowheads="1"/>
          </p:cNvSpPr>
          <p:nvPr>
            <p:ph type="body" idx="1"/>
          </p:nvPr>
        </p:nvSpPr>
        <p:spPr>
          <a:xfrm>
            <a:off x="359802" y="1473506"/>
            <a:ext cx="8522415" cy="5030616"/>
          </a:xfrm>
        </p:spPr>
        <p:txBody>
          <a:bodyPr>
            <a:normAutofit/>
          </a:bodyPr>
          <a:lstStyle/>
          <a:p>
            <a:r>
              <a:rPr lang="en-US" sz="2400" dirty="0" smtClean="0"/>
              <a:t>NLRB Advice Memorandum 10/13/12 found café’s policy did not violate NLRA:</a:t>
            </a:r>
          </a:p>
          <a:p>
            <a:pPr marL="0" indent="0">
              <a:buNone/>
            </a:pPr>
            <a:endParaRPr lang="en-US" sz="2400" dirty="0" smtClean="0"/>
          </a:p>
          <a:p>
            <a:pPr marL="0" indent="0" algn="just">
              <a:buNone/>
            </a:pPr>
            <a:r>
              <a:rPr lang="en-US" sz="2400" dirty="0" smtClean="0"/>
              <a:t>	“The relationship between you and [Company] is referred 	to as ‘employment at will.’ This means that your 	employment can be terminated at any time for any reason, 	with or without cause, with or without notice, by you or the 	Company.  No representative of the Company has authority 	to enter into any agreement contrary to the foregoing 	‘employment at will’ relationship.  Nothing contained in this 	handbook creates an express or implied contract of 	employment.”</a:t>
            </a:r>
            <a:endParaRPr lang="en-US" sz="2400" dirty="0"/>
          </a:p>
        </p:txBody>
      </p:sp>
    </p:spTree>
    <p:extLst>
      <p:ext uri="{BB962C8B-B14F-4D97-AF65-F5344CB8AC3E}">
        <p14:creationId xmlns:p14="http://schemas.microsoft.com/office/powerpoint/2010/main" val="1714451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spcAft>
                <a:spcPts val="3000"/>
              </a:spcAft>
            </a:pPr>
            <a:r>
              <a:rPr lang="en-US" dirty="0" smtClean="0"/>
              <a:t>	Workplace Behavior</a:t>
            </a:r>
            <a:endParaRPr lang="en-US" dirty="0"/>
          </a:p>
        </p:txBody>
      </p:sp>
      <p:sp>
        <p:nvSpPr>
          <p:cNvPr id="4" name="Slide Number Placeholder 3"/>
          <p:cNvSpPr>
            <a:spLocks noGrp="1"/>
          </p:cNvSpPr>
          <p:nvPr>
            <p:ph type="sldNum" sz="quarter" idx="4"/>
          </p:nvPr>
        </p:nvSpPr>
        <p:spPr/>
        <p:txBody>
          <a:bodyPr/>
          <a:lstStyle/>
          <a:p>
            <a:fld id="{850BEA78-8F01-4CF4-BA7F-1779BE85B204}" type="slidenum">
              <a:rPr lang="en-US" smtClean="0"/>
              <a:pPr/>
              <a:t>9</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1747" y="2117558"/>
            <a:ext cx="2063982" cy="2117556"/>
          </a:xfrm>
          <a:prstGeom prst="rect">
            <a:avLst/>
          </a:prstGeom>
        </p:spPr>
      </p:pic>
    </p:spTree>
    <p:extLst>
      <p:ext uri="{BB962C8B-B14F-4D97-AF65-F5344CB8AC3E}">
        <p14:creationId xmlns:p14="http://schemas.microsoft.com/office/powerpoint/2010/main" val="37679249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3839</TotalTime>
  <Pages>0</Pages>
  <Words>3488</Words>
  <Characters>0</Characters>
  <Application>Microsoft Office PowerPoint</Application>
  <PresentationFormat>On-screen Show (4:3)</PresentationFormat>
  <Lines>0</Lines>
  <Paragraphs>366</Paragraphs>
  <Slides>43</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43</vt:i4>
      </vt:variant>
    </vt:vector>
  </HeadingPairs>
  <TitlesOfParts>
    <vt:vector size="50" baseType="lpstr">
      <vt:lpstr>Arial</vt:lpstr>
      <vt:lpstr>Calibri</vt:lpstr>
      <vt:lpstr>Courier New</vt:lpstr>
      <vt:lpstr>Gill Sans</vt:lpstr>
      <vt:lpstr>Wingdings</vt:lpstr>
      <vt:lpstr>ヒラギノ角ゴ ProN W3</vt:lpstr>
      <vt:lpstr>Office Theme</vt:lpstr>
      <vt:lpstr>Effective Policies and  Employee Handbooks</vt:lpstr>
      <vt:lpstr>To Be Discussed</vt:lpstr>
      <vt:lpstr>Why Should We Care?</vt:lpstr>
      <vt:lpstr>Why Should We Care?</vt:lpstr>
      <vt:lpstr>Handbook Introduction </vt:lpstr>
      <vt:lpstr>Purpose of Employee Handbooks</vt:lpstr>
      <vt:lpstr>Personal Introduction</vt:lpstr>
      <vt:lpstr>At-will Employment</vt:lpstr>
      <vt:lpstr> Workplace Behavior</vt:lpstr>
      <vt:lpstr>EEO Policy</vt:lpstr>
      <vt:lpstr>Anti-Harassment Policy</vt:lpstr>
      <vt:lpstr>Internal Investigations - Confidentiality</vt:lpstr>
      <vt:lpstr>Anti-Retaliation/Whistleblower Policy</vt:lpstr>
      <vt:lpstr>Code of Conduct</vt:lpstr>
      <vt:lpstr>Discipline Policy</vt:lpstr>
      <vt:lpstr>Drug Testing Policy</vt:lpstr>
      <vt:lpstr>Drug Testing Policy</vt:lpstr>
      <vt:lpstr>HIPAA Responsibilities</vt:lpstr>
      <vt:lpstr>HIPAA Definitions</vt:lpstr>
      <vt:lpstr>HIPAA – healthcare providers</vt:lpstr>
      <vt:lpstr>Violations Include </vt:lpstr>
      <vt:lpstr>North Carolina Laws </vt:lpstr>
      <vt:lpstr>  Wages</vt:lpstr>
      <vt:lpstr>Employee Classification</vt:lpstr>
      <vt:lpstr>Employee Classification</vt:lpstr>
      <vt:lpstr>Wage Deductions - NC</vt:lpstr>
      <vt:lpstr>Leaves of Absence</vt:lpstr>
      <vt:lpstr>Vacation Leave</vt:lpstr>
      <vt:lpstr>Holiday Leave</vt:lpstr>
      <vt:lpstr>FMLA Leave</vt:lpstr>
      <vt:lpstr>Accommodating Persons with Disabilities</vt:lpstr>
      <vt:lpstr>Reasonable Accommodations</vt:lpstr>
      <vt:lpstr>Workplace Communications</vt:lpstr>
      <vt:lpstr>National Labor Relations Act</vt:lpstr>
      <vt:lpstr>National Labor Relations Act</vt:lpstr>
      <vt:lpstr>Non-Solicitation Policy</vt:lpstr>
      <vt:lpstr>Bulletin Board Policy</vt:lpstr>
      <vt:lpstr>Employee use of Employer’s Equipment/Media</vt:lpstr>
      <vt:lpstr>Confidentiality Policy</vt:lpstr>
      <vt:lpstr>Social media</vt:lpstr>
      <vt:lpstr>Handbook Acknowledgement</vt:lpstr>
      <vt:lpstr>QUESTIONS?</vt:lpstr>
      <vt:lpstr>Presenters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Blane Prescott</dc:creator>
  <cp:keywords/>
  <dc:description/>
  <cp:lastModifiedBy>Ariel Harris</cp:lastModifiedBy>
  <cp:revision>491</cp:revision>
  <cp:lastPrinted>2018-06-19T20:14:32Z</cp:lastPrinted>
  <dcterms:modified xsi:type="dcterms:W3CDTF">2019-03-19T16:44:56Z</dcterms:modified>
</cp:coreProperties>
</file>