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4"/>
  </p:notesMasterIdLst>
  <p:sldIdLst>
    <p:sldId id="276" r:id="rId2"/>
    <p:sldId id="285" r:id="rId3"/>
    <p:sldId id="286" r:id="rId4"/>
    <p:sldId id="294" r:id="rId5"/>
    <p:sldId id="292" r:id="rId6"/>
    <p:sldId id="293" r:id="rId7"/>
    <p:sldId id="290" r:id="rId8"/>
    <p:sldId id="291" r:id="rId9"/>
    <p:sldId id="287" r:id="rId10"/>
    <p:sldId id="278" r:id="rId11"/>
    <p:sldId id="275" r:id="rId12"/>
    <p:sldId id="279" r:id="rId13"/>
    <p:sldId id="280" r:id="rId14"/>
    <p:sldId id="282" r:id="rId15"/>
    <p:sldId id="289" r:id="rId16"/>
    <p:sldId id="281" r:id="rId17"/>
    <p:sldId id="283" r:id="rId18"/>
    <p:sldId id="261" r:id="rId19"/>
    <p:sldId id="258" r:id="rId20"/>
    <p:sldId id="277" r:id="rId21"/>
    <p:sldId id="270" r:id="rId22"/>
    <p:sldId id="271" r:id="rId23"/>
    <p:sldId id="263" r:id="rId24"/>
    <p:sldId id="265" r:id="rId25"/>
    <p:sldId id="266" r:id="rId26"/>
    <p:sldId id="295" r:id="rId27"/>
    <p:sldId id="296" r:id="rId28"/>
    <p:sldId id="297" r:id="rId29"/>
    <p:sldId id="268" r:id="rId30"/>
    <p:sldId id="273" r:id="rId31"/>
    <p:sldId id="288" r:id="rId32"/>
    <p:sldId id="299"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6410"/>
  </p:normalViewPr>
  <p:slideViewPr>
    <p:cSldViewPr snapToGrid="0">
      <p:cViewPr varScale="1">
        <p:scale>
          <a:sx n="93" d="100"/>
          <a:sy n="93" d="100"/>
        </p:scale>
        <p:origin x="1170"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90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52DB62-BF47-4E19-931D-1D7E8AA250CD}" type="datetimeFigureOut">
              <a:rPr lang="en-US" smtClean="0"/>
              <a:t>3/31/2021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4BC5D5-1A49-40F0-9810-796A3BE2BAE8}" type="slidenum">
              <a:rPr lang="en-US" smtClean="0"/>
              <a:t>‹#›</a:t>
            </a:fld>
            <a:endParaRPr lang="en-US"/>
          </a:p>
        </p:txBody>
      </p:sp>
    </p:spTree>
    <p:extLst>
      <p:ext uri="{BB962C8B-B14F-4D97-AF65-F5344CB8AC3E}">
        <p14:creationId xmlns:p14="http://schemas.microsoft.com/office/powerpoint/2010/main" val="344588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to understand background behind US efforts to combat money laundering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United States’ first efforts to combat money laundering came through the Bank Secrecy Act of 1970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AMLA simply amended the BSA</a:t>
            </a:r>
          </a:p>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5</a:t>
            </a:fld>
            <a:endParaRPr lang="en-US"/>
          </a:p>
        </p:txBody>
      </p:sp>
    </p:spTree>
    <p:extLst>
      <p:ext uri="{BB962C8B-B14F-4D97-AF65-F5344CB8AC3E}">
        <p14:creationId xmlns:p14="http://schemas.microsoft.com/office/powerpoint/2010/main" val="135213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26</a:t>
            </a:fld>
            <a:endParaRPr lang="en-US"/>
          </a:p>
        </p:txBody>
      </p:sp>
    </p:spTree>
    <p:extLst>
      <p:ext uri="{BB962C8B-B14F-4D97-AF65-F5344CB8AC3E}">
        <p14:creationId xmlns:p14="http://schemas.microsoft.com/office/powerpoint/2010/main" val="371614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27</a:t>
            </a:fld>
            <a:endParaRPr lang="en-US"/>
          </a:p>
        </p:txBody>
      </p:sp>
    </p:spTree>
    <p:extLst>
      <p:ext uri="{BB962C8B-B14F-4D97-AF65-F5344CB8AC3E}">
        <p14:creationId xmlns:p14="http://schemas.microsoft.com/office/powerpoint/2010/main" val="278106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28</a:t>
            </a:fld>
            <a:endParaRPr lang="en-US"/>
          </a:p>
        </p:txBody>
      </p:sp>
    </p:spTree>
    <p:extLst>
      <p:ext uri="{BB962C8B-B14F-4D97-AF65-F5344CB8AC3E}">
        <p14:creationId xmlns:p14="http://schemas.microsoft.com/office/powerpoint/2010/main" val="160898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30</a:t>
            </a:fld>
            <a:endParaRPr lang="en-US"/>
          </a:p>
        </p:txBody>
      </p:sp>
    </p:spTree>
    <p:extLst>
      <p:ext uri="{BB962C8B-B14F-4D97-AF65-F5344CB8AC3E}">
        <p14:creationId xmlns:p14="http://schemas.microsoft.com/office/powerpoint/2010/main" val="10558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a:t>
            </a:r>
            <a:r>
              <a:rPr lang="en-US" baseline="0" dirty="0"/>
              <a:t> example of my cartel case could be a good way to explain how businesses can find themselves having AML issues</a:t>
            </a:r>
          </a:p>
          <a:p>
            <a:r>
              <a:rPr lang="en-US" baseline="0" dirty="0"/>
              <a:t>      - Company excuse was that employees took advantage of the situation and were the only bad actors</a:t>
            </a:r>
          </a:p>
          <a:p>
            <a:r>
              <a:rPr lang="en-US" baseline="0" dirty="0"/>
              <a:t>      - Good example to explain why the Whistleblower provision is useful for law enforcement – I wish we had that to dangle in front of the employees’</a:t>
            </a:r>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31</a:t>
            </a:fld>
            <a:endParaRPr lang="en-US"/>
          </a:p>
        </p:txBody>
      </p:sp>
    </p:spTree>
    <p:extLst>
      <p:ext uri="{BB962C8B-B14F-4D97-AF65-F5344CB8AC3E}">
        <p14:creationId xmlns:p14="http://schemas.microsoft.com/office/powerpoint/2010/main" val="348718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BC5D5-1A49-40F0-9810-796A3BE2B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29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AML Programs – all financial institutions subject to the BSA must maintain risk-based AML Programs – important in relation to the AMLA because even though a company may meet the requirements for the carve-outs, they are still likely subject to the AML requirements under the BSA</a:t>
            </a:r>
          </a:p>
        </p:txBody>
      </p:sp>
      <p:sp>
        <p:nvSpPr>
          <p:cNvPr id="4" name="Slide Number Placeholder 3"/>
          <p:cNvSpPr>
            <a:spLocks noGrp="1"/>
          </p:cNvSpPr>
          <p:nvPr>
            <p:ph type="sldNum" sz="quarter" idx="5"/>
          </p:nvPr>
        </p:nvSpPr>
        <p:spPr/>
        <p:txBody>
          <a:bodyPr/>
          <a:lstStyle/>
          <a:p>
            <a:fld id="{704BC5D5-1A49-40F0-9810-796A3BE2BAE8}" type="slidenum">
              <a:rPr lang="en-US" smtClean="0"/>
              <a:t>6</a:t>
            </a:fld>
            <a:endParaRPr lang="en-US"/>
          </a:p>
        </p:txBody>
      </p:sp>
    </p:spTree>
    <p:extLst>
      <p:ext uri="{BB962C8B-B14F-4D97-AF65-F5344CB8AC3E}">
        <p14:creationId xmlns:p14="http://schemas.microsoft.com/office/powerpoint/2010/main" val="95019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enactment of the BSA, the Gov has tried to strengthen the AML provisions under the BSA several times, starting with the ML Act of 86, which created two statutes specifically geared towards 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Patriot Act of 2001 – seeing increased focus on foreign nationals and the flow of money to support terrorism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Extended by the 2015 Freedom Act and finally come to the AMLA of 2020, which was just enacted in Jan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authority (31 USC § 5311, </a:t>
            </a:r>
            <a:r>
              <a:rPr lang="en-US" i="1" dirty="0"/>
              <a:t>et seq.</a:t>
            </a:r>
            <a:r>
              <a:rPr lang="en-US" dirty="0"/>
              <a:t> and 31 CFR </a:t>
            </a:r>
            <a:r>
              <a:rPr lang="en-US" dirty="0" err="1"/>
              <a:t>Chaper</a:t>
            </a:r>
            <a:r>
              <a:rPr lang="en-US" dirty="0"/>
              <a:t> X)</a:t>
            </a:r>
          </a:p>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7</a:t>
            </a:fld>
            <a:endParaRPr lang="en-US"/>
          </a:p>
        </p:txBody>
      </p:sp>
    </p:spTree>
    <p:extLst>
      <p:ext uri="{BB962C8B-B14F-4D97-AF65-F5344CB8AC3E}">
        <p14:creationId xmlns:p14="http://schemas.microsoft.com/office/powerpoint/2010/main" val="351322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explain that companies may</a:t>
            </a:r>
            <a:r>
              <a:rPr lang="en-US" baseline="0" dirty="0"/>
              <a:t> be prosecuted under the criminal statutes as well. </a:t>
            </a:r>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14</a:t>
            </a:fld>
            <a:endParaRPr lang="en-US"/>
          </a:p>
        </p:txBody>
      </p:sp>
    </p:spTree>
    <p:extLst>
      <p:ext uri="{BB962C8B-B14F-4D97-AF65-F5344CB8AC3E}">
        <p14:creationId xmlns:p14="http://schemas.microsoft.com/office/powerpoint/2010/main" val="382712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explain that companies may</a:t>
            </a:r>
            <a:r>
              <a:rPr lang="en-US" baseline="0" dirty="0"/>
              <a:t> be prosecuted under the criminal statutes as well. </a:t>
            </a:r>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15</a:t>
            </a:fld>
            <a:endParaRPr lang="en-US"/>
          </a:p>
        </p:txBody>
      </p:sp>
    </p:spTree>
    <p:extLst>
      <p:ext uri="{BB962C8B-B14F-4D97-AF65-F5344CB8AC3E}">
        <p14:creationId xmlns:p14="http://schemas.microsoft.com/office/powerpoint/2010/main" val="258936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18</a:t>
            </a:fld>
            <a:endParaRPr lang="en-US"/>
          </a:p>
        </p:txBody>
      </p:sp>
    </p:spTree>
    <p:extLst>
      <p:ext uri="{BB962C8B-B14F-4D97-AF65-F5344CB8AC3E}">
        <p14:creationId xmlns:p14="http://schemas.microsoft.com/office/powerpoint/2010/main" val="358233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say that companies must meet all three of the exemption criteria</a:t>
            </a:r>
          </a:p>
        </p:txBody>
      </p:sp>
      <p:sp>
        <p:nvSpPr>
          <p:cNvPr id="4" name="Slide Number Placeholder 3"/>
          <p:cNvSpPr>
            <a:spLocks noGrp="1"/>
          </p:cNvSpPr>
          <p:nvPr>
            <p:ph type="sldNum" sz="quarter" idx="5"/>
          </p:nvPr>
        </p:nvSpPr>
        <p:spPr/>
        <p:txBody>
          <a:bodyPr/>
          <a:lstStyle/>
          <a:p>
            <a:fld id="{704BC5D5-1A49-40F0-9810-796A3BE2BAE8}" type="slidenum">
              <a:rPr lang="en-US" smtClean="0"/>
              <a:t>20</a:t>
            </a:fld>
            <a:endParaRPr lang="en-US"/>
          </a:p>
        </p:txBody>
      </p:sp>
    </p:spTree>
    <p:extLst>
      <p:ext uri="{BB962C8B-B14F-4D97-AF65-F5344CB8AC3E}">
        <p14:creationId xmlns:p14="http://schemas.microsoft.com/office/powerpoint/2010/main" val="356418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Expanded</a:t>
            </a:r>
            <a:r>
              <a:rPr lang="en-US" baseline="0" dirty="0"/>
              <a:t> subpoena power – prosecutors/agents no longer have to rely on slow process with MLATs (Mutual Legal Assistance Treaties) – Matt can give an example of how much faster this will be for AUSAs</a:t>
            </a:r>
            <a:endParaRPr lang="en-US" dirty="0"/>
          </a:p>
          <a:p>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23</a:t>
            </a:fld>
            <a:endParaRPr lang="en-US"/>
          </a:p>
        </p:txBody>
      </p:sp>
    </p:spTree>
    <p:extLst>
      <p:ext uri="{BB962C8B-B14F-4D97-AF65-F5344CB8AC3E}">
        <p14:creationId xmlns:p14="http://schemas.microsoft.com/office/powerpoint/2010/main" val="202522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can explain how SARs work and how the US Attorney’s Office uses them – explain SAR Review</a:t>
            </a:r>
            <a:r>
              <a:rPr lang="en-US" baseline="0" dirty="0"/>
              <a:t> Teams </a:t>
            </a:r>
          </a:p>
          <a:p>
            <a:r>
              <a:rPr lang="en-US" baseline="0" dirty="0"/>
              <a:t>            -  Good point to hammer home that the AMLA/BSA has implications beyond banks – We regularly saw all sorts of businesses in SARs and even individual lawyers </a:t>
            </a:r>
            <a:endParaRPr lang="en-US" dirty="0"/>
          </a:p>
        </p:txBody>
      </p:sp>
      <p:sp>
        <p:nvSpPr>
          <p:cNvPr id="4" name="Slide Number Placeholder 3"/>
          <p:cNvSpPr>
            <a:spLocks noGrp="1"/>
          </p:cNvSpPr>
          <p:nvPr>
            <p:ph type="sldNum" sz="quarter" idx="5"/>
          </p:nvPr>
        </p:nvSpPr>
        <p:spPr/>
        <p:txBody>
          <a:bodyPr/>
          <a:lstStyle/>
          <a:p>
            <a:fld id="{704BC5D5-1A49-40F0-9810-796A3BE2BAE8}" type="slidenum">
              <a:rPr lang="en-US" smtClean="0"/>
              <a:t>25</a:t>
            </a:fld>
            <a:endParaRPr lang="en-US"/>
          </a:p>
        </p:txBody>
      </p:sp>
    </p:spTree>
    <p:extLst>
      <p:ext uri="{BB962C8B-B14F-4D97-AF65-F5344CB8AC3E}">
        <p14:creationId xmlns:p14="http://schemas.microsoft.com/office/powerpoint/2010/main" val="85885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32B7A9-C10B-4C65-98A0-14F967A367B3}"/>
              </a:ext>
            </a:extLst>
          </p:cNvPr>
          <p:cNvSpPr/>
          <p:nvPr userDrawn="1"/>
        </p:nvSpPr>
        <p:spPr>
          <a:xfrm>
            <a:off x="0" y="0"/>
            <a:ext cx="2667786" cy="6858000"/>
          </a:xfrm>
          <a:prstGeom prst="rect">
            <a:avLst/>
          </a:prstGeom>
          <a:solidFill>
            <a:srgbClr val="E8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6EC254-CF4C-427E-9D52-E3D4EAA2E1B3}"/>
              </a:ext>
            </a:extLst>
          </p:cNvPr>
          <p:cNvSpPr/>
          <p:nvPr userDrawn="1"/>
        </p:nvSpPr>
        <p:spPr>
          <a:xfrm>
            <a:off x="240792" y="963614"/>
            <a:ext cx="11951208" cy="3053315"/>
          </a:xfrm>
          <a:prstGeom prst="rect">
            <a:avLst/>
          </a:prstGeom>
          <a:solidFill>
            <a:srgbClr val="3658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6F447-58B9-4B43-802E-9DC911499561}"/>
              </a:ext>
            </a:extLst>
          </p:cNvPr>
          <p:cNvSpPr>
            <a:spLocks noGrp="1"/>
          </p:cNvSpPr>
          <p:nvPr>
            <p:ph type="ctrTitle"/>
          </p:nvPr>
        </p:nvSpPr>
        <p:spPr>
          <a:xfrm>
            <a:off x="251012" y="963615"/>
            <a:ext cx="11940988" cy="3052994"/>
          </a:xfrm>
          <a:noFill/>
          <a:effectLst/>
        </p:spPr>
        <p:txBody>
          <a:bodyPr anchor="ctr" anchorCtr="0"/>
          <a:lstStyle>
            <a:lvl1pPr algn="ctr">
              <a:defRPr sz="6000"/>
            </a:lvl1pPr>
          </a:lstStyle>
          <a:p>
            <a:r>
              <a:rPr lang="en-US" dirty="0"/>
              <a:t>Click to edit Master title style</a:t>
            </a:r>
          </a:p>
        </p:txBody>
      </p:sp>
      <p:sp>
        <p:nvSpPr>
          <p:cNvPr id="9" name="Rectangle 8">
            <a:extLst>
              <a:ext uri="{FF2B5EF4-FFF2-40B4-BE49-F238E27FC236}">
                <a16:creationId xmlns:a16="http://schemas.microsoft.com/office/drawing/2014/main" id="{24DA4DB0-7C42-441C-A6E6-495CCE725502}"/>
              </a:ext>
            </a:extLst>
          </p:cNvPr>
          <p:cNvSpPr/>
          <p:nvPr userDrawn="1"/>
        </p:nvSpPr>
        <p:spPr>
          <a:xfrm>
            <a:off x="0" y="6538912"/>
            <a:ext cx="12192000" cy="319088"/>
          </a:xfrm>
          <a:prstGeom prst="rect">
            <a:avLst/>
          </a:prstGeom>
          <a:solidFill>
            <a:srgbClr val="6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17157BA-E2EB-4918-833B-CBF03E48FDE7}"/>
              </a:ext>
            </a:extLst>
          </p:cNvPr>
          <p:cNvSpPr>
            <a:spLocks noGrp="1"/>
          </p:cNvSpPr>
          <p:nvPr>
            <p:ph type="subTitle" idx="1"/>
          </p:nvPr>
        </p:nvSpPr>
        <p:spPr>
          <a:xfrm>
            <a:off x="251012" y="4345763"/>
            <a:ext cx="11940988" cy="2192480"/>
          </a:xfrm>
        </p:spPr>
        <p:txBody>
          <a:bodyPr/>
          <a:lstStyle>
            <a:lvl1pPr marL="0" indent="0" algn="ctr">
              <a:buNone/>
              <a:defRPr sz="2400">
                <a:solidFill>
                  <a:srgbClr val="4756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89464A49-4D40-4983-8346-B3F6C6618F0F}"/>
              </a:ext>
            </a:extLst>
          </p:cNvPr>
          <p:cNvSpPr>
            <a:spLocks noGrp="1"/>
          </p:cNvSpPr>
          <p:nvPr>
            <p:ph type="ftr" sz="quarter" idx="11"/>
          </p:nvPr>
        </p:nvSpPr>
        <p:spPr/>
        <p:txBody>
          <a:bodyPr/>
          <a:lstStyle/>
          <a:p>
            <a:r>
              <a:rPr lang="en-US"/>
              <a:t>Privileged Footer or Client Logo</a:t>
            </a:r>
          </a:p>
        </p:txBody>
      </p:sp>
      <p:sp>
        <p:nvSpPr>
          <p:cNvPr id="6" name="Slide Number Placeholder 5">
            <a:extLst>
              <a:ext uri="{FF2B5EF4-FFF2-40B4-BE49-F238E27FC236}">
                <a16:creationId xmlns:a16="http://schemas.microsoft.com/office/drawing/2014/main" id="{095135C9-24FC-44F4-BA8C-C0DD507956C1}"/>
              </a:ext>
            </a:extLst>
          </p:cNvPr>
          <p:cNvSpPr>
            <a:spLocks noGrp="1"/>
          </p:cNvSpPr>
          <p:nvPr>
            <p:ph type="sldNum" sz="quarter" idx="12"/>
          </p:nvPr>
        </p:nvSpPr>
        <p:spPr/>
        <p:txBody>
          <a:bodyPr/>
          <a:lstStyle/>
          <a:p>
            <a:fld id="{E44DD5A3-8AC1-44E9-988E-D4CE6D207E33}" type="slidenum">
              <a:rPr lang="en-US" smtClean="0"/>
              <a:t>‹#›</a:t>
            </a:fld>
            <a:endParaRPr lang="en-US"/>
          </a:p>
        </p:txBody>
      </p:sp>
      <p:pic>
        <p:nvPicPr>
          <p:cNvPr id="8" name="Picture 7">
            <a:extLst>
              <a:ext uri="{FF2B5EF4-FFF2-40B4-BE49-F238E27FC236}">
                <a16:creationId xmlns:a16="http://schemas.microsoft.com/office/drawing/2014/main" id="{994E7DE0-6BF4-4AB0-AA10-2026636C9E31}"/>
              </a:ext>
            </a:extLst>
          </p:cNvPr>
          <p:cNvPicPr>
            <a:picLocks noChangeAspect="1"/>
          </p:cNvPicPr>
          <p:nvPr userDrawn="1"/>
        </p:nvPicPr>
        <p:blipFill>
          <a:blip r:embed="rId2"/>
          <a:stretch>
            <a:fillRect/>
          </a:stretch>
        </p:blipFill>
        <p:spPr>
          <a:xfrm>
            <a:off x="366455" y="270707"/>
            <a:ext cx="1768336" cy="422200"/>
          </a:xfrm>
          <a:prstGeom prst="rect">
            <a:avLst/>
          </a:prstGeom>
        </p:spPr>
      </p:pic>
    </p:spTree>
    <p:extLst>
      <p:ext uri="{BB962C8B-B14F-4D97-AF65-F5344CB8AC3E}">
        <p14:creationId xmlns:p14="http://schemas.microsoft.com/office/powerpoint/2010/main" val="84792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C5F0-2F3A-40D7-AFCD-00089B19365E}"/>
              </a:ext>
            </a:extLst>
          </p:cNvPr>
          <p:cNvSpPr>
            <a:spLocks noGrp="1"/>
          </p:cNvSpPr>
          <p:nvPr>
            <p:ph type="title"/>
          </p:nvPr>
        </p:nvSpPr>
        <p:spPr>
          <a:xfrm>
            <a:off x="449945" y="1"/>
            <a:ext cx="11742055" cy="1097280"/>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C3AD633E-48B1-46F2-95CC-476E05C4DC0E}"/>
              </a:ext>
            </a:extLst>
          </p:cNvPr>
          <p:cNvSpPr>
            <a:spLocks noGrp="1"/>
          </p:cNvSpPr>
          <p:nvPr>
            <p:ph idx="1"/>
          </p:nvPr>
        </p:nvSpPr>
        <p:spPr>
          <a:xfrm>
            <a:off x="685800" y="1333181"/>
            <a:ext cx="11135412" cy="5113339"/>
          </a:xfrm>
        </p:spPr>
        <p:txBody>
          <a:bodyPr/>
          <a:lstStyle>
            <a:lvl1pPr>
              <a:lnSpc>
                <a:spcPct val="100000"/>
              </a:lnSpc>
              <a:spcBef>
                <a:spcPts val="600"/>
              </a:spcBef>
              <a:spcAft>
                <a:spcPts val="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757E91F-A01F-4DFB-BFE8-A3CD5782EFC2}"/>
              </a:ext>
            </a:extLst>
          </p:cNvPr>
          <p:cNvSpPr>
            <a:spLocks noGrp="1"/>
          </p:cNvSpPr>
          <p:nvPr>
            <p:ph type="ftr" sz="quarter" idx="11"/>
          </p:nvPr>
        </p:nvSpPr>
        <p:spPr/>
        <p:txBody>
          <a:bodyPr/>
          <a:lstStyle/>
          <a:p>
            <a:r>
              <a:rPr lang="en-US"/>
              <a:t>Privileged Footer or Client Logo</a:t>
            </a:r>
          </a:p>
        </p:txBody>
      </p:sp>
      <p:sp>
        <p:nvSpPr>
          <p:cNvPr id="6" name="Slide Number Placeholder 5">
            <a:extLst>
              <a:ext uri="{FF2B5EF4-FFF2-40B4-BE49-F238E27FC236}">
                <a16:creationId xmlns:a16="http://schemas.microsoft.com/office/drawing/2014/main" id="{FD833604-56F3-4B39-83B9-2266BBC6C1E4}"/>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3642235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6D4C-125A-427A-80C6-5A751489BC77}"/>
              </a:ext>
            </a:extLst>
          </p:cNvPr>
          <p:cNvSpPr>
            <a:spLocks noGrp="1"/>
          </p:cNvSpPr>
          <p:nvPr>
            <p:ph type="title"/>
          </p:nvPr>
        </p:nvSpPr>
        <p:spPr>
          <a:xfrm>
            <a:off x="831849" y="1709738"/>
            <a:ext cx="10923375" cy="2852737"/>
          </a:xfrm>
        </p:spPr>
        <p:txBody>
          <a:bodyPr anchor="ctr" anchorCtr="0"/>
          <a:lstStyle>
            <a:lvl1pPr algn="l">
              <a:defRPr sz="6000">
                <a:solidFill>
                  <a:srgbClr val="36588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996EA42-CB71-475D-8FE8-AA0A7A22B12B}"/>
              </a:ext>
            </a:extLst>
          </p:cNvPr>
          <p:cNvSpPr>
            <a:spLocks noGrp="1"/>
          </p:cNvSpPr>
          <p:nvPr>
            <p:ph type="body" idx="1"/>
          </p:nvPr>
        </p:nvSpPr>
        <p:spPr>
          <a:xfrm>
            <a:off x="831849" y="4589463"/>
            <a:ext cx="10923375" cy="1500187"/>
          </a:xfrm>
        </p:spPr>
        <p:txBody>
          <a:bodyPr lIns="228600" rIns="228600"/>
          <a:lstStyle>
            <a:lvl1pPr marL="0" indent="0" algn="l">
              <a:buNone/>
              <a:defRPr sz="2400">
                <a:solidFill>
                  <a:srgbClr val="475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A3F5487-02A7-4863-98B9-E069D9B18D0D}"/>
              </a:ext>
            </a:extLst>
          </p:cNvPr>
          <p:cNvSpPr>
            <a:spLocks noGrp="1"/>
          </p:cNvSpPr>
          <p:nvPr>
            <p:ph type="ftr" sz="quarter" idx="11"/>
          </p:nvPr>
        </p:nvSpPr>
        <p:spPr/>
        <p:txBody>
          <a:bodyPr/>
          <a:lstStyle/>
          <a:p>
            <a:r>
              <a:rPr lang="en-US"/>
              <a:t>Privileged Footer or Client Logo</a:t>
            </a:r>
          </a:p>
        </p:txBody>
      </p:sp>
      <p:sp>
        <p:nvSpPr>
          <p:cNvPr id="6" name="Slide Number Placeholder 5">
            <a:extLst>
              <a:ext uri="{FF2B5EF4-FFF2-40B4-BE49-F238E27FC236}">
                <a16:creationId xmlns:a16="http://schemas.microsoft.com/office/drawing/2014/main" id="{AD7E3070-955A-481F-872B-73F90634CDBB}"/>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25035328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Altern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A8CBE7-1B7B-43EF-B3BD-8C8DC906D78D}"/>
              </a:ext>
            </a:extLst>
          </p:cNvPr>
          <p:cNvSpPr/>
          <p:nvPr userDrawn="1"/>
        </p:nvSpPr>
        <p:spPr>
          <a:xfrm>
            <a:off x="449945" y="0"/>
            <a:ext cx="11742055" cy="433633"/>
          </a:xfrm>
          <a:prstGeom prst="rect">
            <a:avLst/>
          </a:prstGeom>
          <a:solidFill>
            <a:srgbClr val="3658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7B1E48-131A-480E-9F97-49F200204140}"/>
              </a:ext>
            </a:extLst>
          </p:cNvPr>
          <p:cNvSpPr/>
          <p:nvPr userDrawn="1"/>
        </p:nvSpPr>
        <p:spPr>
          <a:xfrm>
            <a:off x="0" y="0"/>
            <a:ext cx="449945" cy="6858000"/>
          </a:xfrm>
          <a:prstGeom prst="rect">
            <a:avLst/>
          </a:prstGeom>
          <a:solidFill>
            <a:srgbClr val="E8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22C59AE-8A73-42C6-90C6-C17C69249979}"/>
              </a:ext>
            </a:extLst>
          </p:cNvPr>
          <p:cNvGrpSpPr/>
          <p:nvPr userDrawn="1"/>
        </p:nvGrpSpPr>
        <p:grpSpPr>
          <a:xfrm>
            <a:off x="38100" y="77149"/>
            <a:ext cx="350838" cy="276225"/>
            <a:chOff x="38100" y="473075"/>
            <a:chExt cx="350838" cy="276225"/>
          </a:xfrm>
        </p:grpSpPr>
        <p:sp>
          <p:nvSpPr>
            <p:cNvPr id="10" name="Rectangle 5">
              <a:extLst>
                <a:ext uri="{FF2B5EF4-FFF2-40B4-BE49-F238E27FC236}">
                  <a16:creationId xmlns:a16="http://schemas.microsoft.com/office/drawing/2014/main" id="{8DD9D3FF-8555-44E4-82D9-1D61F4C96197}"/>
                </a:ext>
              </a:extLst>
            </p:cNvPr>
            <p:cNvSpPr>
              <a:spLocks noChangeArrowheads="1"/>
            </p:cNvSpPr>
            <p:nvPr userDrawn="1"/>
          </p:nvSpPr>
          <p:spPr bwMode="auto">
            <a:xfrm>
              <a:off x="38100" y="473075"/>
              <a:ext cx="350838" cy="52388"/>
            </a:xfrm>
            <a:prstGeom prst="rect">
              <a:avLst/>
            </a:prstGeom>
            <a:solidFill>
              <a:srgbClr val="365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9">
              <a:extLst>
                <a:ext uri="{FF2B5EF4-FFF2-40B4-BE49-F238E27FC236}">
                  <a16:creationId xmlns:a16="http://schemas.microsoft.com/office/drawing/2014/main" id="{EEB884FD-0E14-417A-9230-FC46AC17ABC9}"/>
                </a:ext>
              </a:extLst>
            </p:cNvPr>
            <p:cNvSpPr>
              <a:spLocks/>
            </p:cNvSpPr>
            <p:nvPr userDrawn="1"/>
          </p:nvSpPr>
          <p:spPr bwMode="auto">
            <a:xfrm>
              <a:off x="93663" y="561975"/>
              <a:ext cx="239713" cy="187325"/>
            </a:xfrm>
            <a:custGeom>
              <a:avLst/>
              <a:gdLst>
                <a:gd name="T0" fmla="*/ 0 w 151"/>
                <a:gd name="T1" fmla="*/ 118 h 118"/>
                <a:gd name="T2" fmla="*/ 0 w 151"/>
                <a:gd name="T3" fmla="*/ 0 h 118"/>
                <a:gd name="T4" fmla="*/ 151 w 151"/>
                <a:gd name="T5" fmla="*/ 0 h 118"/>
                <a:gd name="T6" fmla="*/ 151 w 151"/>
                <a:gd name="T7" fmla="*/ 118 h 118"/>
                <a:gd name="T8" fmla="*/ 120 w 151"/>
                <a:gd name="T9" fmla="*/ 118 h 118"/>
                <a:gd name="T10" fmla="*/ 120 w 151"/>
                <a:gd name="T11" fmla="*/ 31 h 118"/>
                <a:gd name="T12" fmla="*/ 31 w 151"/>
                <a:gd name="T13" fmla="*/ 31 h 118"/>
                <a:gd name="T14" fmla="*/ 31 w 151"/>
                <a:gd name="T15" fmla="*/ 118 h 118"/>
                <a:gd name="T16" fmla="*/ 0 w 151"/>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8">
                  <a:moveTo>
                    <a:pt x="0" y="118"/>
                  </a:moveTo>
                  <a:lnTo>
                    <a:pt x="0" y="0"/>
                  </a:lnTo>
                  <a:lnTo>
                    <a:pt x="151" y="0"/>
                  </a:lnTo>
                  <a:lnTo>
                    <a:pt x="151" y="118"/>
                  </a:lnTo>
                  <a:lnTo>
                    <a:pt x="120" y="118"/>
                  </a:lnTo>
                  <a:lnTo>
                    <a:pt x="120" y="31"/>
                  </a:lnTo>
                  <a:lnTo>
                    <a:pt x="31" y="31"/>
                  </a:lnTo>
                  <a:lnTo>
                    <a:pt x="31" y="118"/>
                  </a:lnTo>
                  <a:lnTo>
                    <a:pt x="0" y="118"/>
                  </a:lnTo>
                  <a:close/>
                </a:path>
              </a:pathLst>
            </a:custGeom>
            <a:solidFill>
              <a:srgbClr val="669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0">
              <a:extLst>
                <a:ext uri="{FF2B5EF4-FFF2-40B4-BE49-F238E27FC236}">
                  <a16:creationId xmlns:a16="http://schemas.microsoft.com/office/drawing/2014/main" id="{78C10C95-EC2A-4263-9095-980AF482F168}"/>
                </a:ext>
              </a:extLst>
            </p:cNvPr>
            <p:cNvSpPr>
              <a:spLocks noChangeArrowheads="1"/>
            </p:cNvSpPr>
            <p:nvPr userDrawn="1"/>
          </p:nvSpPr>
          <p:spPr bwMode="auto">
            <a:xfrm>
              <a:off x="188913" y="647700"/>
              <a:ext cx="49213" cy="101600"/>
            </a:xfrm>
            <a:prstGeom prst="rect">
              <a:avLst/>
            </a:prstGeom>
            <a:solidFill>
              <a:srgbClr val="669A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Rectangle 12">
            <a:extLst>
              <a:ext uri="{FF2B5EF4-FFF2-40B4-BE49-F238E27FC236}">
                <a16:creationId xmlns:a16="http://schemas.microsoft.com/office/drawing/2014/main" id="{881D42D3-24FC-49F2-9F04-7215FDF89F25}"/>
              </a:ext>
            </a:extLst>
          </p:cNvPr>
          <p:cNvSpPr/>
          <p:nvPr userDrawn="1"/>
        </p:nvSpPr>
        <p:spPr>
          <a:xfrm>
            <a:off x="0" y="6538912"/>
            <a:ext cx="12192000" cy="319088"/>
          </a:xfrm>
          <a:prstGeom prst="rect">
            <a:avLst/>
          </a:prstGeom>
          <a:solidFill>
            <a:srgbClr val="6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9F3B199-2ED2-42FC-AB7A-C13A8D3365EB}"/>
              </a:ext>
            </a:extLst>
          </p:cNvPr>
          <p:cNvPicPr>
            <a:picLocks noChangeAspect="1"/>
          </p:cNvPicPr>
          <p:nvPr userDrawn="1"/>
        </p:nvPicPr>
        <p:blipFill>
          <a:blip r:embed="rId2"/>
          <a:stretch>
            <a:fillRect/>
          </a:stretch>
        </p:blipFill>
        <p:spPr>
          <a:xfrm>
            <a:off x="10062799" y="6585380"/>
            <a:ext cx="1702369" cy="225516"/>
          </a:xfrm>
          <a:prstGeom prst="rect">
            <a:avLst/>
          </a:prstGeom>
        </p:spPr>
      </p:pic>
      <p:sp>
        <p:nvSpPr>
          <p:cNvPr id="2" name="Title 1">
            <a:extLst>
              <a:ext uri="{FF2B5EF4-FFF2-40B4-BE49-F238E27FC236}">
                <a16:creationId xmlns:a16="http://schemas.microsoft.com/office/drawing/2014/main" id="{96E66D4C-125A-427A-80C6-5A751489BC77}"/>
              </a:ext>
            </a:extLst>
          </p:cNvPr>
          <p:cNvSpPr>
            <a:spLocks noGrp="1"/>
          </p:cNvSpPr>
          <p:nvPr>
            <p:ph type="title"/>
          </p:nvPr>
        </p:nvSpPr>
        <p:spPr>
          <a:xfrm>
            <a:off x="831849" y="1255869"/>
            <a:ext cx="10923375" cy="2852737"/>
          </a:xfrm>
        </p:spPr>
        <p:txBody>
          <a:bodyPr anchor="ctr" anchorCtr="0"/>
          <a:lstStyle>
            <a:lvl1pPr algn="l">
              <a:defRPr sz="6000">
                <a:solidFill>
                  <a:srgbClr val="36588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996EA42-CB71-475D-8FE8-AA0A7A22B12B}"/>
              </a:ext>
            </a:extLst>
          </p:cNvPr>
          <p:cNvSpPr>
            <a:spLocks noGrp="1"/>
          </p:cNvSpPr>
          <p:nvPr>
            <p:ph type="body" idx="1"/>
          </p:nvPr>
        </p:nvSpPr>
        <p:spPr>
          <a:xfrm>
            <a:off x="831849" y="4135594"/>
            <a:ext cx="10923375" cy="1500187"/>
          </a:xfrm>
        </p:spPr>
        <p:txBody>
          <a:bodyPr lIns="228600" rIns="228600"/>
          <a:lstStyle>
            <a:lvl1pPr marL="0" indent="0" algn="l">
              <a:buNone/>
              <a:defRPr sz="2400">
                <a:solidFill>
                  <a:srgbClr val="475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A3F5487-02A7-4863-98B9-E069D9B18D0D}"/>
              </a:ext>
            </a:extLst>
          </p:cNvPr>
          <p:cNvSpPr>
            <a:spLocks noGrp="1"/>
          </p:cNvSpPr>
          <p:nvPr>
            <p:ph type="ftr" sz="quarter" idx="11"/>
          </p:nvPr>
        </p:nvSpPr>
        <p:spPr/>
        <p:txBody>
          <a:bodyPr/>
          <a:lstStyle/>
          <a:p>
            <a:r>
              <a:rPr lang="en-US"/>
              <a:t>Privileged Footer or Client Logo</a:t>
            </a:r>
          </a:p>
        </p:txBody>
      </p:sp>
      <p:sp>
        <p:nvSpPr>
          <p:cNvPr id="6" name="Slide Number Placeholder 5">
            <a:extLst>
              <a:ext uri="{FF2B5EF4-FFF2-40B4-BE49-F238E27FC236}">
                <a16:creationId xmlns:a16="http://schemas.microsoft.com/office/drawing/2014/main" id="{AD7E3070-955A-481F-872B-73F90634CDBB}"/>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33271088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Alternat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A8CBE7-1B7B-43EF-B3BD-8C8DC906D78D}"/>
              </a:ext>
            </a:extLst>
          </p:cNvPr>
          <p:cNvSpPr/>
          <p:nvPr userDrawn="1"/>
        </p:nvSpPr>
        <p:spPr>
          <a:xfrm>
            <a:off x="449945" y="0"/>
            <a:ext cx="11742055" cy="6538276"/>
          </a:xfrm>
          <a:prstGeom prst="rect">
            <a:avLst/>
          </a:prstGeom>
          <a:solidFill>
            <a:srgbClr val="3658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7B1E48-131A-480E-9F97-49F200204140}"/>
              </a:ext>
            </a:extLst>
          </p:cNvPr>
          <p:cNvSpPr/>
          <p:nvPr userDrawn="1"/>
        </p:nvSpPr>
        <p:spPr>
          <a:xfrm>
            <a:off x="0" y="0"/>
            <a:ext cx="449945" cy="6858000"/>
          </a:xfrm>
          <a:prstGeom prst="rect">
            <a:avLst/>
          </a:prstGeom>
          <a:solidFill>
            <a:srgbClr val="E8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22C59AE-8A73-42C6-90C6-C17C69249979}"/>
              </a:ext>
            </a:extLst>
          </p:cNvPr>
          <p:cNvGrpSpPr/>
          <p:nvPr userDrawn="1"/>
        </p:nvGrpSpPr>
        <p:grpSpPr>
          <a:xfrm>
            <a:off x="38100" y="77149"/>
            <a:ext cx="350838" cy="276225"/>
            <a:chOff x="38100" y="473075"/>
            <a:chExt cx="350838" cy="276225"/>
          </a:xfrm>
        </p:grpSpPr>
        <p:sp>
          <p:nvSpPr>
            <p:cNvPr id="10" name="Rectangle 5">
              <a:extLst>
                <a:ext uri="{FF2B5EF4-FFF2-40B4-BE49-F238E27FC236}">
                  <a16:creationId xmlns:a16="http://schemas.microsoft.com/office/drawing/2014/main" id="{8DD9D3FF-8555-44E4-82D9-1D61F4C96197}"/>
                </a:ext>
              </a:extLst>
            </p:cNvPr>
            <p:cNvSpPr>
              <a:spLocks noChangeArrowheads="1"/>
            </p:cNvSpPr>
            <p:nvPr userDrawn="1"/>
          </p:nvSpPr>
          <p:spPr bwMode="auto">
            <a:xfrm>
              <a:off x="38100" y="473075"/>
              <a:ext cx="350838" cy="52388"/>
            </a:xfrm>
            <a:prstGeom prst="rect">
              <a:avLst/>
            </a:prstGeom>
            <a:solidFill>
              <a:srgbClr val="365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9">
              <a:extLst>
                <a:ext uri="{FF2B5EF4-FFF2-40B4-BE49-F238E27FC236}">
                  <a16:creationId xmlns:a16="http://schemas.microsoft.com/office/drawing/2014/main" id="{EEB884FD-0E14-417A-9230-FC46AC17ABC9}"/>
                </a:ext>
              </a:extLst>
            </p:cNvPr>
            <p:cNvSpPr>
              <a:spLocks/>
            </p:cNvSpPr>
            <p:nvPr userDrawn="1"/>
          </p:nvSpPr>
          <p:spPr bwMode="auto">
            <a:xfrm>
              <a:off x="93663" y="561975"/>
              <a:ext cx="239713" cy="187325"/>
            </a:xfrm>
            <a:custGeom>
              <a:avLst/>
              <a:gdLst>
                <a:gd name="T0" fmla="*/ 0 w 151"/>
                <a:gd name="T1" fmla="*/ 118 h 118"/>
                <a:gd name="T2" fmla="*/ 0 w 151"/>
                <a:gd name="T3" fmla="*/ 0 h 118"/>
                <a:gd name="T4" fmla="*/ 151 w 151"/>
                <a:gd name="T5" fmla="*/ 0 h 118"/>
                <a:gd name="T6" fmla="*/ 151 w 151"/>
                <a:gd name="T7" fmla="*/ 118 h 118"/>
                <a:gd name="T8" fmla="*/ 120 w 151"/>
                <a:gd name="T9" fmla="*/ 118 h 118"/>
                <a:gd name="T10" fmla="*/ 120 w 151"/>
                <a:gd name="T11" fmla="*/ 31 h 118"/>
                <a:gd name="T12" fmla="*/ 31 w 151"/>
                <a:gd name="T13" fmla="*/ 31 h 118"/>
                <a:gd name="T14" fmla="*/ 31 w 151"/>
                <a:gd name="T15" fmla="*/ 118 h 118"/>
                <a:gd name="T16" fmla="*/ 0 w 151"/>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8">
                  <a:moveTo>
                    <a:pt x="0" y="118"/>
                  </a:moveTo>
                  <a:lnTo>
                    <a:pt x="0" y="0"/>
                  </a:lnTo>
                  <a:lnTo>
                    <a:pt x="151" y="0"/>
                  </a:lnTo>
                  <a:lnTo>
                    <a:pt x="151" y="118"/>
                  </a:lnTo>
                  <a:lnTo>
                    <a:pt x="120" y="118"/>
                  </a:lnTo>
                  <a:lnTo>
                    <a:pt x="120" y="31"/>
                  </a:lnTo>
                  <a:lnTo>
                    <a:pt x="31" y="31"/>
                  </a:lnTo>
                  <a:lnTo>
                    <a:pt x="31" y="118"/>
                  </a:lnTo>
                  <a:lnTo>
                    <a:pt x="0" y="118"/>
                  </a:lnTo>
                  <a:close/>
                </a:path>
              </a:pathLst>
            </a:custGeom>
            <a:solidFill>
              <a:srgbClr val="669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0">
              <a:extLst>
                <a:ext uri="{FF2B5EF4-FFF2-40B4-BE49-F238E27FC236}">
                  <a16:creationId xmlns:a16="http://schemas.microsoft.com/office/drawing/2014/main" id="{78C10C95-EC2A-4263-9095-980AF482F168}"/>
                </a:ext>
              </a:extLst>
            </p:cNvPr>
            <p:cNvSpPr>
              <a:spLocks noChangeArrowheads="1"/>
            </p:cNvSpPr>
            <p:nvPr userDrawn="1"/>
          </p:nvSpPr>
          <p:spPr bwMode="auto">
            <a:xfrm>
              <a:off x="188913" y="647700"/>
              <a:ext cx="49213" cy="101600"/>
            </a:xfrm>
            <a:prstGeom prst="rect">
              <a:avLst/>
            </a:prstGeom>
            <a:solidFill>
              <a:srgbClr val="669A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Rectangle 12">
            <a:extLst>
              <a:ext uri="{FF2B5EF4-FFF2-40B4-BE49-F238E27FC236}">
                <a16:creationId xmlns:a16="http://schemas.microsoft.com/office/drawing/2014/main" id="{881D42D3-24FC-49F2-9F04-7215FDF89F25}"/>
              </a:ext>
            </a:extLst>
          </p:cNvPr>
          <p:cNvSpPr/>
          <p:nvPr userDrawn="1"/>
        </p:nvSpPr>
        <p:spPr>
          <a:xfrm>
            <a:off x="0" y="6538912"/>
            <a:ext cx="12192000" cy="319088"/>
          </a:xfrm>
          <a:prstGeom prst="rect">
            <a:avLst/>
          </a:prstGeom>
          <a:solidFill>
            <a:srgbClr val="6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9F3B199-2ED2-42FC-AB7A-C13A8D3365EB}"/>
              </a:ext>
            </a:extLst>
          </p:cNvPr>
          <p:cNvPicPr>
            <a:picLocks noChangeAspect="1"/>
          </p:cNvPicPr>
          <p:nvPr userDrawn="1"/>
        </p:nvPicPr>
        <p:blipFill>
          <a:blip r:embed="rId2"/>
          <a:stretch>
            <a:fillRect/>
          </a:stretch>
        </p:blipFill>
        <p:spPr>
          <a:xfrm>
            <a:off x="10062799" y="6585380"/>
            <a:ext cx="1702369" cy="225516"/>
          </a:xfrm>
          <a:prstGeom prst="rect">
            <a:avLst/>
          </a:prstGeom>
        </p:spPr>
      </p:pic>
      <p:sp>
        <p:nvSpPr>
          <p:cNvPr id="2" name="Title 1">
            <a:extLst>
              <a:ext uri="{FF2B5EF4-FFF2-40B4-BE49-F238E27FC236}">
                <a16:creationId xmlns:a16="http://schemas.microsoft.com/office/drawing/2014/main" id="{96E66D4C-125A-427A-80C6-5A751489BC77}"/>
              </a:ext>
            </a:extLst>
          </p:cNvPr>
          <p:cNvSpPr>
            <a:spLocks noGrp="1"/>
          </p:cNvSpPr>
          <p:nvPr>
            <p:ph type="title"/>
          </p:nvPr>
        </p:nvSpPr>
        <p:spPr>
          <a:xfrm>
            <a:off x="831849" y="1255869"/>
            <a:ext cx="10923375" cy="2852737"/>
          </a:xfrm>
        </p:spPr>
        <p:txBody>
          <a:bodyPr anchor="ctr" anchorCtr="0"/>
          <a:lstStyle>
            <a:lvl1pPr algn="l">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996EA42-CB71-475D-8FE8-AA0A7A22B12B}"/>
              </a:ext>
            </a:extLst>
          </p:cNvPr>
          <p:cNvSpPr>
            <a:spLocks noGrp="1"/>
          </p:cNvSpPr>
          <p:nvPr>
            <p:ph type="body" idx="1"/>
          </p:nvPr>
        </p:nvSpPr>
        <p:spPr>
          <a:xfrm>
            <a:off x="831849" y="4135594"/>
            <a:ext cx="10923375" cy="1500187"/>
          </a:xfrm>
        </p:spPr>
        <p:txBody>
          <a:bodyPr lIns="228600" rIns="228600"/>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A3F5487-02A7-4863-98B9-E069D9B18D0D}"/>
              </a:ext>
            </a:extLst>
          </p:cNvPr>
          <p:cNvSpPr>
            <a:spLocks noGrp="1"/>
          </p:cNvSpPr>
          <p:nvPr>
            <p:ph type="ftr" sz="quarter" idx="11"/>
          </p:nvPr>
        </p:nvSpPr>
        <p:spPr/>
        <p:txBody>
          <a:bodyPr/>
          <a:lstStyle/>
          <a:p>
            <a:r>
              <a:rPr lang="en-US"/>
              <a:t>Privileged Footer or Client Logo</a:t>
            </a:r>
          </a:p>
        </p:txBody>
      </p:sp>
      <p:sp>
        <p:nvSpPr>
          <p:cNvPr id="6" name="Slide Number Placeholder 5">
            <a:extLst>
              <a:ext uri="{FF2B5EF4-FFF2-40B4-BE49-F238E27FC236}">
                <a16:creationId xmlns:a16="http://schemas.microsoft.com/office/drawing/2014/main" id="{AD7E3070-955A-481F-872B-73F90634CDBB}"/>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34650266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1D26-803A-4494-8C47-FAE68D11B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735F9-0CD1-4258-9B8B-A8E61DE6D7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2358B6-96F3-4404-A5A9-6961736292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130AF-3B06-47D0-B0B4-591800576562}"/>
              </a:ext>
            </a:extLst>
          </p:cNvPr>
          <p:cNvSpPr>
            <a:spLocks noGrp="1"/>
          </p:cNvSpPr>
          <p:nvPr>
            <p:ph type="ftr" sz="quarter" idx="11"/>
          </p:nvPr>
        </p:nvSpPr>
        <p:spPr/>
        <p:txBody>
          <a:bodyPr/>
          <a:lstStyle/>
          <a:p>
            <a:r>
              <a:rPr lang="en-US"/>
              <a:t>Privileged Footer or Client Logo</a:t>
            </a:r>
          </a:p>
        </p:txBody>
      </p:sp>
      <p:sp>
        <p:nvSpPr>
          <p:cNvPr id="7" name="Slide Number Placeholder 6">
            <a:extLst>
              <a:ext uri="{FF2B5EF4-FFF2-40B4-BE49-F238E27FC236}">
                <a16:creationId xmlns:a16="http://schemas.microsoft.com/office/drawing/2014/main" id="{AAE725A5-D7CB-456F-B50F-96449BC02D27}"/>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25217388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3D70-767B-4011-A58B-45EC51D689A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F43A82-C43B-4EBE-AC43-BF33BF6CD272}"/>
              </a:ext>
            </a:extLst>
          </p:cNvPr>
          <p:cNvSpPr>
            <a:spLocks noGrp="1"/>
          </p:cNvSpPr>
          <p:nvPr>
            <p:ph type="ftr" sz="quarter" idx="11"/>
          </p:nvPr>
        </p:nvSpPr>
        <p:spPr/>
        <p:txBody>
          <a:bodyPr/>
          <a:lstStyle/>
          <a:p>
            <a:r>
              <a:rPr lang="en-US"/>
              <a:t>Privileged Footer or Client Logo</a:t>
            </a:r>
          </a:p>
        </p:txBody>
      </p:sp>
      <p:sp>
        <p:nvSpPr>
          <p:cNvPr id="5" name="Slide Number Placeholder 4">
            <a:extLst>
              <a:ext uri="{FF2B5EF4-FFF2-40B4-BE49-F238E27FC236}">
                <a16:creationId xmlns:a16="http://schemas.microsoft.com/office/drawing/2014/main" id="{F7803EB4-B8F9-4D12-BCA9-055C771039BB}"/>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332788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010D71-2092-42F4-AE55-5792F0507B8C}"/>
              </a:ext>
            </a:extLst>
          </p:cNvPr>
          <p:cNvSpPr>
            <a:spLocks noGrp="1"/>
          </p:cNvSpPr>
          <p:nvPr>
            <p:ph type="ftr" sz="quarter" idx="11"/>
          </p:nvPr>
        </p:nvSpPr>
        <p:spPr/>
        <p:txBody>
          <a:bodyPr/>
          <a:lstStyle/>
          <a:p>
            <a:r>
              <a:rPr lang="en-US"/>
              <a:t>Privileged Footer or Client Logo</a:t>
            </a:r>
          </a:p>
        </p:txBody>
      </p:sp>
      <p:sp>
        <p:nvSpPr>
          <p:cNvPr id="4" name="Slide Number Placeholder 3">
            <a:extLst>
              <a:ext uri="{FF2B5EF4-FFF2-40B4-BE49-F238E27FC236}">
                <a16:creationId xmlns:a16="http://schemas.microsoft.com/office/drawing/2014/main" id="{9C7A394F-DA30-47DF-8279-57E13F3541E4}"/>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26844669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91BA17-9BB7-4EC9-84FF-C36548EE25A8}"/>
              </a:ext>
            </a:extLst>
          </p:cNvPr>
          <p:cNvSpPr/>
          <p:nvPr userDrawn="1"/>
        </p:nvSpPr>
        <p:spPr>
          <a:xfrm>
            <a:off x="449945" y="0"/>
            <a:ext cx="11742055" cy="433633"/>
          </a:xfrm>
          <a:prstGeom prst="rect">
            <a:avLst/>
          </a:prstGeom>
          <a:solidFill>
            <a:srgbClr val="3658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149953-2A16-4730-AF80-8DDDD2B4B418}"/>
              </a:ext>
            </a:extLst>
          </p:cNvPr>
          <p:cNvSpPr/>
          <p:nvPr userDrawn="1"/>
        </p:nvSpPr>
        <p:spPr>
          <a:xfrm>
            <a:off x="0" y="0"/>
            <a:ext cx="449945" cy="6858000"/>
          </a:xfrm>
          <a:prstGeom prst="rect">
            <a:avLst/>
          </a:prstGeom>
          <a:solidFill>
            <a:srgbClr val="E8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AEF422-DCF8-4A11-902E-1D5DD85EE10E}"/>
              </a:ext>
            </a:extLst>
          </p:cNvPr>
          <p:cNvGrpSpPr/>
          <p:nvPr userDrawn="1"/>
        </p:nvGrpSpPr>
        <p:grpSpPr>
          <a:xfrm>
            <a:off x="38100" y="77149"/>
            <a:ext cx="350838" cy="276225"/>
            <a:chOff x="38100" y="473075"/>
            <a:chExt cx="350838" cy="276225"/>
          </a:xfrm>
        </p:grpSpPr>
        <p:sp>
          <p:nvSpPr>
            <p:cNvPr id="8" name="Rectangle 5">
              <a:extLst>
                <a:ext uri="{FF2B5EF4-FFF2-40B4-BE49-F238E27FC236}">
                  <a16:creationId xmlns:a16="http://schemas.microsoft.com/office/drawing/2014/main" id="{88121C64-DE2D-40FB-8D6E-42B0610AD208}"/>
                </a:ext>
              </a:extLst>
            </p:cNvPr>
            <p:cNvSpPr>
              <a:spLocks noChangeArrowheads="1"/>
            </p:cNvSpPr>
            <p:nvPr userDrawn="1"/>
          </p:nvSpPr>
          <p:spPr bwMode="auto">
            <a:xfrm>
              <a:off x="38100" y="473075"/>
              <a:ext cx="350838" cy="52388"/>
            </a:xfrm>
            <a:prstGeom prst="rect">
              <a:avLst/>
            </a:prstGeom>
            <a:solidFill>
              <a:srgbClr val="365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a:extLst>
                <a:ext uri="{FF2B5EF4-FFF2-40B4-BE49-F238E27FC236}">
                  <a16:creationId xmlns:a16="http://schemas.microsoft.com/office/drawing/2014/main" id="{DE8C6A7F-1596-49D6-A7ED-164A7263E203}"/>
                </a:ext>
              </a:extLst>
            </p:cNvPr>
            <p:cNvSpPr>
              <a:spLocks/>
            </p:cNvSpPr>
            <p:nvPr userDrawn="1"/>
          </p:nvSpPr>
          <p:spPr bwMode="auto">
            <a:xfrm>
              <a:off x="93663" y="561975"/>
              <a:ext cx="239713" cy="187325"/>
            </a:xfrm>
            <a:custGeom>
              <a:avLst/>
              <a:gdLst>
                <a:gd name="T0" fmla="*/ 0 w 151"/>
                <a:gd name="T1" fmla="*/ 118 h 118"/>
                <a:gd name="T2" fmla="*/ 0 w 151"/>
                <a:gd name="T3" fmla="*/ 0 h 118"/>
                <a:gd name="T4" fmla="*/ 151 w 151"/>
                <a:gd name="T5" fmla="*/ 0 h 118"/>
                <a:gd name="T6" fmla="*/ 151 w 151"/>
                <a:gd name="T7" fmla="*/ 118 h 118"/>
                <a:gd name="T8" fmla="*/ 120 w 151"/>
                <a:gd name="T9" fmla="*/ 118 h 118"/>
                <a:gd name="T10" fmla="*/ 120 w 151"/>
                <a:gd name="T11" fmla="*/ 31 h 118"/>
                <a:gd name="T12" fmla="*/ 31 w 151"/>
                <a:gd name="T13" fmla="*/ 31 h 118"/>
                <a:gd name="T14" fmla="*/ 31 w 151"/>
                <a:gd name="T15" fmla="*/ 118 h 118"/>
                <a:gd name="T16" fmla="*/ 0 w 151"/>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8">
                  <a:moveTo>
                    <a:pt x="0" y="118"/>
                  </a:moveTo>
                  <a:lnTo>
                    <a:pt x="0" y="0"/>
                  </a:lnTo>
                  <a:lnTo>
                    <a:pt x="151" y="0"/>
                  </a:lnTo>
                  <a:lnTo>
                    <a:pt x="151" y="118"/>
                  </a:lnTo>
                  <a:lnTo>
                    <a:pt x="120" y="118"/>
                  </a:lnTo>
                  <a:lnTo>
                    <a:pt x="120" y="31"/>
                  </a:lnTo>
                  <a:lnTo>
                    <a:pt x="31" y="31"/>
                  </a:lnTo>
                  <a:lnTo>
                    <a:pt x="31" y="118"/>
                  </a:lnTo>
                  <a:lnTo>
                    <a:pt x="0" y="118"/>
                  </a:lnTo>
                  <a:close/>
                </a:path>
              </a:pathLst>
            </a:custGeom>
            <a:solidFill>
              <a:srgbClr val="669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0">
              <a:extLst>
                <a:ext uri="{FF2B5EF4-FFF2-40B4-BE49-F238E27FC236}">
                  <a16:creationId xmlns:a16="http://schemas.microsoft.com/office/drawing/2014/main" id="{10AAD18B-B5E8-4CA3-BD05-9C66892FD56F}"/>
                </a:ext>
              </a:extLst>
            </p:cNvPr>
            <p:cNvSpPr>
              <a:spLocks noChangeArrowheads="1"/>
            </p:cNvSpPr>
            <p:nvPr userDrawn="1"/>
          </p:nvSpPr>
          <p:spPr bwMode="auto">
            <a:xfrm>
              <a:off x="188913" y="647700"/>
              <a:ext cx="49213" cy="101600"/>
            </a:xfrm>
            <a:prstGeom prst="rect">
              <a:avLst/>
            </a:prstGeom>
            <a:solidFill>
              <a:srgbClr val="669A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10">
            <a:extLst>
              <a:ext uri="{FF2B5EF4-FFF2-40B4-BE49-F238E27FC236}">
                <a16:creationId xmlns:a16="http://schemas.microsoft.com/office/drawing/2014/main" id="{8AFE669E-AC1E-4C65-AF78-E5C014243D75}"/>
              </a:ext>
            </a:extLst>
          </p:cNvPr>
          <p:cNvSpPr/>
          <p:nvPr userDrawn="1"/>
        </p:nvSpPr>
        <p:spPr>
          <a:xfrm>
            <a:off x="0" y="6538912"/>
            <a:ext cx="12192000" cy="319088"/>
          </a:xfrm>
          <a:prstGeom prst="rect">
            <a:avLst/>
          </a:prstGeom>
          <a:solidFill>
            <a:srgbClr val="6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E92A26-CB6F-4C0B-B639-4F8BDD09B474}"/>
              </a:ext>
            </a:extLst>
          </p:cNvPr>
          <p:cNvPicPr>
            <a:picLocks noChangeAspect="1"/>
          </p:cNvPicPr>
          <p:nvPr userDrawn="1"/>
        </p:nvPicPr>
        <p:blipFill>
          <a:blip r:embed="rId2"/>
          <a:stretch>
            <a:fillRect/>
          </a:stretch>
        </p:blipFill>
        <p:spPr>
          <a:xfrm>
            <a:off x="10062799" y="6585380"/>
            <a:ext cx="1702369" cy="225516"/>
          </a:xfrm>
          <a:prstGeom prst="rect">
            <a:avLst/>
          </a:prstGeom>
        </p:spPr>
      </p:pic>
      <p:sp>
        <p:nvSpPr>
          <p:cNvPr id="3" name="Footer Placeholder 2">
            <a:extLst>
              <a:ext uri="{FF2B5EF4-FFF2-40B4-BE49-F238E27FC236}">
                <a16:creationId xmlns:a16="http://schemas.microsoft.com/office/drawing/2014/main" id="{C9010D71-2092-42F4-AE55-5792F0507B8C}"/>
              </a:ext>
            </a:extLst>
          </p:cNvPr>
          <p:cNvSpPr>
            <a:spLocks noGrp="1"/>
          </p:cNvSpPr>
          <p:nvPr>
            <p:ph type="ftr" sz="quarter" idx="11"/>
          </p:nvPr>
        </p:nvSpPr>
        <p:spPr/>
        <p:txBody>
          <a:bodyPr/>
          <a:lstStyle/>
          <a:p>
            <a:r>
              <a:rPr lang="en-US"/>
              <a:t>Privileged Footer or Client Logo</a:t>
            </a:r>
          </a:p>
        </p:txBody>
      </p:sp>
      <p:sp>
        <p:nvSpPr>
          <p:cNvPr id="4" name="Slide Number Placeholder 3">
            <a:extLst>
              <a:ext uri="{FF2B5EF4-FFF2-40B4-BE49-F238E27FC236}">
                <a16:creationId xmlns:a16="http://schemas.microsoft.com/office/drawing/2014/main" id="{9C7A394F-DA30-47DF-8279-57E13F3541E4}"/>
              </a:ext>
            </a:extLst>
          </p:cNvPr>
          <p:cNvSpPr>
            <a:spLocks noGrp="1"/>
          </p:cNvSpPr>
          <p:nvPr>
            <p:ph type="sldNum" sz="quarter" idx="12"/>
          </p:nvPr>
        </p:nvSpPr>
        <p:spPr/>
        <p:txBody>
          <a:bodyPr/>
          <a:lstStyle/>
          <a:p>
            <a:fld id="{E44DD5A3-8AC1-44E9-988E-D4CE6D207E33}" type="slidenum">
              <a:rPr lang="en-US" smtClean="0"/>
              <a:t>‹#›</a:t>
            </a:fld>
            <a:endParaRPr lang="en-US"/>
          </a:p>
        </p:txBody>
      </p:sp>
    </p:spTree>
    <p:extLst>
      <p:ext uri="{BB962C8B-B14F-4D97-AF65-F5344CB8AC3E}">
        <p14:creationId xmlns:p14="http://schemas.microsoft.com/office/powerpoint/2010/main" val="40167446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79BC4AF-D61B-496E-8D06-C806EF3C0F3A}"/>
              </a:ext>
            </a:extLst>
          </p:cNvPr>
          <p:cNvSpPr/>
          <p:nvPr userDrawn="1"/>
        </p:nvSpPr>
        <p:spPr>
          <a:xfrm>
            <a:off x="449945" y="0"/>
            <a:ext cx="11742055" cy="1097280"/>
          </a:xfrm>
          <a:prstGeom prst="rect">
            <a:avLst/>
          </a:prstGeom>
          <a:solidFill>
            <a:srgbClr val="3658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A10DA51-E5FB-4941-8D24-0B87BA7D3785}"/>
              </a:ext>
            </a:extLst>
          </p:cNvPr>
          <p:cNvSpPr>
            <a:spLocks noGrp="1"/>
          </p:cNvSpPr>
          <p:nvPr>
            <p:ph type="title"/>
          </p:nvPr>
        </p:nvSpPr>
        <p:spPr>
          <a:xfrm>
            <a:off x="449945" y="0"/>
            <a:ext cx="11742055" cy="1097280"/>
          </a:xfrm>
          <a:prstGeom prst="rect">
            <a:avLst/>
          </a:prstGeom>
          <a:noFill/>
        </p:spPr>
        <p:txBody>
          <a:bodyPr vert="horz" lIns="228600" tIns="0" rIns="22860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E99652-209A-4347-94BA-4CF736320F87}"/>
              </a:ext>
            </a:extLst>
          </p:cNvPr>
          <p:cNvSpPr>
            <a:spLocks noGrp="1"/>
          </p:cNvSpPr>
          <p:nvPr>
            <p:ph type="body" idx="1"/>
          </p:nvPr>
        </p:nvSpPr>
        <p:spPr>
          <a:xfrm>
            <a:off x="688156" y="1357459"/>
            <a:ext cx="11053897" cy="51340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A82EB64-17C8-4CFA-B87B-BB6331AE1766}"/>
              </a:ext>
            </a:extLst>
          </p:cNvPr>
          <p:cNvSpPr/>
          <p:nvPr userDrawn="1"/>
        </p:nvSpPr>
        <p:spPr>
          <a:xfrm>
            <a:off x="0" y="0"/>
            <a:ext cx="449945" cy="6858000"/>
          </a:xfrm>
          <a:prstGeom prst="rect">
            <a:avLst/>
          </a:prstGeom>
          <a:solidFill>
            <a:srgbClr val="E8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B1449F7-E561-490E-BECE-A5972A54779B}"/>
              </a:ext>
            </a:extLst>
          </p:cNvPr>
          <p:cNvGrpSpPr/>
          <p:nvPr userDrawn="1"/>
        </p:nvGrpSpPr>
        <p:grpSpPr>
          <a:xfrm>
            <a:off x="38100" y="410528"/>
            <a:ext cx="350838" cy="276225"/>
            <a:chOff x="38100" y="473075"/>
            <a:chExt cx="350838" cy="276225"/>
          </a:xfrm>
        </p:grpSpPr>
        <p:sp>
          <p:nvSpPr>
            <p:cNvPr id="15" name="Rectangle 5">
              <a:extLst>
                <a:ext uri="{FF2B5EF4-FFF2-40B4-BE49-F238E27FC236}">
                  <a16:creationId xmlns:a16="http://schemas.microsoft.com/office/drawing/2014/main" id="{12935A3A-F9A5-4280-83D7-EACE64F0C9CD}"/>
                </a:ext>
              </a:extLst>
            </p:cNvPr>
            <p:cNvSpPr>
              <a:spLocks noChangeArrowheads="1"/>
            </p:cNvSpPr>
            <p:nvPr userDrawn="1"/>
          </p:nvSpPr>
          <p:spPr bwMode="auto">
            <a:xfrm>
              <a:off x="38100" y="473075"/>
              <a:ext cx="350838" cy="52388"/>
            </a:xfrm>
            <a:prstGeom prst="rect">
              <a:avLst/>
            </a:prstGeom>
            <a:solidFill>
              <a:srgbClr val="3658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3BD86C3B-476E-490D-BF16-E7215090CBDD}"/>
                </a:ext>
              </a:extLst>
            </p:cNvPr>
            <p:cNvSpPr>
              <a:spLocks/>
            </p:cNvSpPr>
            <p:nvPr userDrawn="1"/>
          </p:nvSpPr>
          <p:spPr bwMode="auto">
            <a:xfrm>
              <a:off x="93663" y="561975"/>
              <a:ext cx="239713" cy="187325"/>
            </a:xfrm>
            <a:custGeom>
              <a:avLst/>
              <a:gdLst>
                <a:gd name="T0" fmla="*/ 0 w 151"/>
                <a:gd name="T1" fmla="*/ 118 h 118"/>
                <a:gd name="T2" fmla="*/ 0 w 151"/>
                <a:gd name="T3" fmla="*/ 0 h 118"/>
                <a:gd name="T4" fmla="*/ 151 w 151"/>
                <a:gd name="T5" fmla="*/ 0 h 118"/>
                <a:gd name="T6" fmla="*/ 151 w 151"/>
                <a:gd name="T7" fmla="*/ 118 h 118"/>
                <a:gd name="T8" fmla="*/ 120 w 151"/>
                <a:gd name="T9" fmla="*/ 118 h 118"/>
                <a:gd name="T10" fmla="*/ 120 w 151"/>
                <a:gd name="T11" fmla="*/ 31 h 118"/>
                <a:gd name="T12" fmla="*/ 31 w 151"/>
                <a:gd name="T13" fmla="*/ 31 h 118"/>
                <a:gd name="T14" fmla="*/ 31 w 151"/>
                <a:gd name="T15" fmla="*/ 118 h 118"/>
                <a:gd name="T16" fmla="*/ 0 w 151"/>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18">
                  <a:moveTo>
                    <a:pt x="0" y="118"/>
                  </a:moveTo>
                  <a:lnTo>
                    <a:pt x="0" y="0"/>
                  </a:lnTo>
                  <a:lnTo>
                    <a:pt x="151" y="0"/>
                  </a:lnTo>
                  <a:lnTo>
                    <a:pt x="151" y="118"/>
                  </a:lnTo>
                  <a:lnTo>
                    <a:pt x="120" y="118"/>
                  </a:lnTo>
                  <a:lnTo>
                    <a:pt x="120" y="31"/>
                  </a:lnTo>
                  <a:lnTo>
                    <a:pt x="31" y="31"/>
                  </a:lnTo>
                  <a:lnTo>
                    <a:pt x="31" y="118"/>
                  </a:lnTo>
                  <a:lnTo>
                    <a:pt x="0" y="118"/>
                  </a:lnTo>
                  <a:close/>
                </a:path>
              </a:pathLst>
            </a:custGeom>
            <a:solidFill>
              <a:srgbClr val="669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0">
              <a:extLst>
                <a:ext uri="{FF2B5EF4-FFF2-40B4-BE49-F238E27FC236}">
                  <a16:creationId xmlns:a16="http://schemas.microsoft.com/office/drawing/2014/main" id="{456CD770-90BD-40CB-B07E-BC3810D91111}"/>
                </a:ext>
              </a:extLst>
            </p:cNvPr>
            <p:cNvSpPr>
              <a:spLocks noChangeArrowheads="1"/>
            </p:cNvSpPr>
            <p:nvPr userDrawn="1"/>
          </p:nvSpPr>
          <p:spPr bwMode="auto">
            <a:xfrm>
              <a:off x="188913" y="647700"/>
              <a:ext cx="49213" cy="101600"/>
            </a:xfrm>
            <a:prstGeom prst="rect">
              <a:avLst/>
            </a:prstGeom>
            <a:solidFill>
              <a:srgbClr val="669A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a:extLst>
              <a:ext uri="{FF2B5EF4-FFF2-40B4-BE49-F238E27FC236}">
                <a16:creationId xmlns:a16="http://schemas.microsoft.com/office/drawing/2014/main" id="{A6EFA85A-FB78-4713-8FA2-353452ECFB96}"/>
              </a:ext>
            </a:extLst>
          </p:cNvPr>
          <p:cNvSpPr/>
          <p:nvPr userDrawn="1"/>
        </p:nvSpPr>
        <p:spPr>
          <a:xfrm>
            <a:off x="0" y="6538912"/>
            <a:ext cx="12192000" cy="319088"/>
          </a:xfrm>
          <a:prstGeom prst="rect">
            <a:avLst/>
          </a:prstGeom>
          <a:solidFill>
            <a:srgbClr val="6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B13FEB1-F7D5-4A5F-B5CF-6E0B46430477}"/>
              </a:ext>
            </a:extLst>
          </p:cNvPr>
          <p:cNvSpPr>
            <a:spLocks noGrp="1"/>
          </p:cNvSpPr>
          <p:nvPr>
            <p:ph type="ftr" sz="quarter" idx="3"/>
          </p:nvPr>
        </p:nvSpPr>
        <p:spPr>
          <a:xfrm>
            <a:off x="548639" y="6538594"/>
            <a:ext cx="5124097" cy="319406"/>
          </a:xfrm>
          <a:prstGeom prst="rect">
            <a:avLst/>
          </a:prstGeom>
        </p:spPr>
        <p:txBody>
          <a:bodyPr vert="horz" lIns="91440" tIns="45720" rIns="91440" bIns="45720" rtlCol="0" anchor="ctr"/>
          <a:lstStyle>
            <a:lvl1pPr algn="l">
              <a:defRPr sz="1200">
                <a:solidFill>
                  <a:schemeClr val="bg1"/>
                </a:solidFill>
              </a:defRPr>
            </a:lvl1pPr>
          </a:lstStyle>
          <a:p>
            <a:r>
              <a:rPr lang="en-US"/>
              <a:t>Privileged Footer or Client Logo</a:t>
            </a:r>
            <a:endParaRPr lang="en-US" dirty="0"/>
          </a:p>
        </p:txBody>
      </p:sp>
      <p:sp>
        <p:nvSpPr>
          <p:cNvPr id="6" name="Slide Number Placeholder 5">
            <a:extLst>
              <a:ext uri="{FF2B5EF4-FFF2-40B4-BE49-F238E27FC236}">
                <a16:creationId xmlns:a16="http://schemas.microsoft.com/office/drawing/2014/main" id="{879F0D22-6B54-48EC-A506-3766E95D21B8}"/>
              </a:ext>
            </a:extLst>
          </p:cNvPr>
          <p:cNvSpPr>
            <a:spLocks noGrp="1"/>
          </p:cNvSpPr>
          <p:nvPr>
            <p:ph type="sldNum" sz="quarter" idx="4"/>
          </p:nvPr>
        </p:nvSpPr>
        <p:spPr>
          <a:xfrm>
            <a:off x="5672736" y="6538594"/>
            <a:ext cx="861767" cy="319088"/>
          </a:xfrm>
          <a:prstGeom prst="rect">
            <a:avLst/>
          </a:prstGeom>
        </p:spPr>
        <p:txBody>
          <a:bodyPr vert="horz" lIns="91440" tIns="45720" rIns="91440" bIns="45720" rtlCol="0" anchor="ctr"/>
          <a:lstStyle>
            <a:lvl1pPr algn="ctr">
              <a:defRPr sz="1200">
                <a:solidFill>
                  <a:schemeClr val="bg1"/>
                </a:solidFill>
              </a:defRPr>
            </a:lvl1pPr>
          </a:lstStyle>
          <a:p>
            <a:fld id="{E44DD5A3-8AC1-44E9-988E-D4CE6D207E33}" type="slidenum">
              <a:rPr lang="en-US" smtClean="0"/>
              <a:pPr/>
              <a:t>‹#›</a:t>
            </a:fld>
            <a:endParaRPr lang="en-US"/>
          </a:p>
        </p:txBody>
      </p:sp>
      <p:pic>
        <p:nvPicPr>
          <p:cNvPr id="12" name="Picture 11">
            <a:extLst>
              <a:ext uri="{FF2B5EF4-FFF2-40B4-BE49-F238E27FC236}">
                <a16:creationId xmlns:a16="http://schemas.microsoft.com/office/drawing/2014/main" id="{36B4AA6D-C880-417F-85BF-66A474E541D9}"/>
              </a:ext>
            </a:extLst>
          </p:cNvPr>
          <p:cNvPicPr>
            <a:picLocks noChangeAspect="1"/>
          </p:cNvPicPr>
          <p:nvPr userDrawn="1"/>
        </p:nvPicPr>
        <p:blipFill>
          <a:blip r:embed="rId11"/>
          <a:stretch>
            <a:fillRect/>
          </a:stretch>
        </p:blipFill>
        <p:spPr>
          <a:xfrm>
            <a:off x="10062799" y="6585380"/>
            <a:ext cx="1702369" cy="225516"/>
          </a:xfrm>
          <a:prstGeom prst="rect">
            <a:avLst/>
          </a:prstGeom>
        </p:spPr>
      </p:pic>
    </p:spTree>
    <p:extLst>
      <p:ext uri="{BB962C8B-B14F-4D97-AF65-F5344CB8AC3E}">
        <p14:creationId xmlns:p14="http://schemas.microsoft.com/office/powerpoint/2010/main" val="2358323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fade/>
  </p:transition>
  <p:hf hdr="0" ftr="0" dt="0"/>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100000"/>
        </a:lnSpc>
        <a:spcBef>
          <a:spcPts val="600"/>
        </a:spcBef>
        <a:buClr>
          <a:srgbClr val="365888"/>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365888"/>
        </a:buClr>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365888"/>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rgbClr val="365888"/>
        </a:buClr>
        <a:buSzPct val="80000"/>
        <a:buFont typeface="Courier New" panose="02070309020205020404" pitchFamily="49" charset="0"/>
        <a:buChar char="o"/>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rgbClr val="365888"/>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ctrTitle"/>
          </p:nvPr>
        </p:nvSpPr>
        <p:spPr>
          <a:xfrm>
            <a:off x="251012" y="963615"/>
            <a:ext cx="11940988" cy="2172990"/>
          </a:xfrm>
        </p:spPr>
        <p:txBody>
          <a:bodyPr>
            <a:normAutofit/>
          </a:bodyPr>
          <a:lstStyle/>
          <a:p>
            <a:pPr algn="ctr"/>
            <a:r>
              <a:rPr lang="en-US" dirty="0"/>
              <a:t>Anti-Money Laundering Act and Whistleblowers Provision</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type="subTitle" idx="1"/>
          </p:nvPr>
        </p:nvSpPr>
        <p:spPr>
          <a:xfrm>
            <a:off x="251012" y="2934586"/>
            <a:ext cx="11940988" cy="906721"/>
          </a:xfrm>
        </p:spPr>
        <p:txBody>
          <a:bodyPr>
            <a:normAutofit/>
          </a:bodyPr>
          <a:lstStyle/>
          <a:p>
            <a:pPr marL="0" indent="0">
              <a:buNone/>
            </a:pPr>
            <a:r>
              <a:rPr lang="en-US" b="1" u="sng" dirty="0">
                <a:solidFill>
                  <a:schemeClr val="bg1"/>
                </a:solidFill>
              </a:rPr>
              <a:t>Purpose:  </a:t>
            </a:r>
            <a:br>
              <a:rPr lang="en-US" dirty="0">
                <a:solidFill>
                  <a:schemeClr val="bg1"/>
                </a:solidFill>
              </a:rPr>
            </a:br>
            <a:r>
              <a:rPr lang="en-US" dirty="0">
                <a:solidFill>
                  <a:schemeClr val="bg1"/>
                </a:solidFill>
              </a:rPr>
              <a:t>Combat use of shell companies for money laundering, terror financing &amp; other illicit activities.</a:t>
            </a:r>
          </a:p>
        </p:txBody>
      </p:sp>
      <p:sp>
        <p:nvSpPr>
          <p:cNvPr id="7" name="Rectangle 6">
            <a:extLst>
              <a:ext uri="{FF2B5EF4-FFF2-40B4-BE49-F238E27FC236}">
                <a16:creationId xmlns:a16="http://schemas.microsoft.com/office/drawing/2014/main" id="{5A03A02E-AE0E-47D9-8E96-55FE77348AA1}"/>
              </a:ext>
            </a:extLst>
          </p:cNvPr>
          <p:cNvSpPr/>
          <p:nvPr/>
        </p:nvSpPr>
        <p:spPr>
          <a:xfrm>
            <a:off x="8391681" y="4597759"/>
            <a:ext cx="3223703" cy="1569660"/>
          </a:xfrm>
          <a:prstGeom prst="rect">
            <a:avLst/>
          </a:prstGeom>
        </p:spPr>
        <p:txBody>
          <a:bodyPr wrap="none">
            <a:spAutoFit/>
          </a:bodyPr>
          <a:lstStyle/>
          <a:p>
            <a:r>
              <a:rPr lang="en-US" sz="2400" b="1" dirty="0">
                <a:solidFill>
                  <a:srgbClr val="365888"/>
                </a:solidFill>
              </a:rPr>
              <a:t>Matt Austin, Esq.</a:t>
            </a:r>
          </a:p>
          <a:p>
            <a:r>
              <a:rPr lang="en-US" b="1" dirty="0"/>
              <a:t>Of Counsel</a:t>
            </a:r>
          </a:p>
          <a:p>
            <a:r>
              <a:rPr lang="en-US" dirty="0"/>
              <a:t>matt.austin@nelsonmullins.com</a:t>
            </a:r>
          </a:p>
          <a:p>
            <a:r>
              <a:rPr lang="en-US" i="1" dirty="0"/>
              <a:t>Charleston, SC</a:t>
            </a:r>
          </a:p>
          <a:p>
            <a:r>
              <a:rPr lang="en-US" dirty="0"/>
              <a:t>(843) 534-4301</a:t>
            </a:r>
          </a:p>
        </p:txBody>
      </p:sp>
      <p:pic>
        <p:nvPicPr>
          <p:cNvPr id="9" name="Picture 8">
            <a:extLst>
              <a:ext uri="{FF2B5EF4-FFF2-40B4-BE49-F238E27FC236}">
                <a16:creationId xmlns:a16="http://schemas.microsoft.com/office/drawing/2014/main" id="{F7E8AB34-3159-4457-92FD-3818C7052EE8}"/>
              </a:ext>
            </a:extLst>
          </p:cNvPr>
          <p:cNvPicPr>
            <a:picLocks noChangeAspect="1"/>
          </p:cNvPicPr>
          <p:nvPr/>
        </p:nvPicPr>
        <p:blipFill>
          <a:blip r:embed="rId2"/>
          <a:stretch>
            <a:fillRect/>
          </a:stretch>
        </p:blipFill>
        <p:spPr>
          <a:xfrm>
            <a:off x="6048119" y="4468189"/>
            <a:ext cx="2294353" cy="1828800"/>
          </a:xfrm>
          <a:prstGeom prst="rect">
            <a:avLst/>
          </a:prstGeom>
        </p:spPr>
      </p:pic>
      <p:pic>
        <p:nvPicPr>
          <p:cNvPr id="11" name="Picture 10">
            <a:extLst>
              <a:ext uri="{FF2B5EF4-FFF2-40B4-BE49-F238E27FC236}">
                <a16:creationId xmlns:a16="http://schemas.microsoft.com/office/drawing/2014/main" id="{3A1A2FE6-6CA1-4B0E-A9D1-3A672A81DF1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6556" y="4464241"/>
            <a:ext cx="2294353" cy="1828800"/>
          </a:xfrm>
          <a:prstGeom prst="rect">
            <a:avLst/>
          </a:prstGeom>
        </p:spPr>
      </p:pic>
      <p:sp>
        <p:nvSpPr>
          <p:cNvPr id="6" name="Rectangle 5">
            <a:extLst>
              <a:ext uri="{FF2B5EF4-FFF2-40B4-BE49-F238E27FC236}">
                <a16:creationId xmlns:a16="http://schemas.microsoft.com/office/drawing/2014/main" id="{A5A5EAED-4323-4833-BC01-B22FC6E04DCB}"/>
              </a:ext>
            </a:extLst>
          </p:cNvPr>
          <p:cNvSpPr/>
          <p:nvPr/>
        </p:nvSpPr>
        <p:spPr>
          <a:xfrm>
            <a:off x="2824964" y="4602253"/>
            <a:ext cx="3173946" cy="1569660"/>
          </a:xfrm>
          <a:prstGeom prst="rect">
            <a:avLst/>
          </a:prstGeom>
        </p:spPr>
        <p:txBody>
          <a:bodyPr wrap="none">
            <a:spAutoFit/>
          </a:bodyPr>
          <a:lstStyle/>
          <a:p>
            <a:r>
              <a:rPr lang="en-US" sz="2400" b="1" dirty="0">
                <a:solidFill>
                  <a:srgbClr val="365888"/>
                </a:solidFill>
              </a:rPr>
              <a:t>Bart Daniel, Esq.</a:t>
            </a:r>
          </a:p>
          <a:p>
            <a:r>
              <a:rPr lang="en-US" b="1" dirty="0"/>
              <a:t>Partner</a:t>
            </a:r>
          </a:p>
          <a:p>
            <a:r>
              <a:rPr lang="en-US" dirty="0"/>
              <a:t>bart.daniel@nelsonmullins.com</a:t>
            </a:r>
          </a:p>
          <a:p>
            <a:r>
              <a:rPr lang="en-US" i="1" dirty="0"/>
              <a:t>Charleston, SC</a:t>
            </a:r>
          </a:p>
          <a:p>
            <a:r>
              <a:rPr lang="en-US" dirty="0"/>
              <a:t>(843) 534-4123</a:t>
            </a:r>
          </a:p>
        </p:txBody>
      </p:sp>
    </p:spTree>
    <p:extLst>
      <p:ext uri="{BB962C8B-B14F-4D97-AF65-F5344CB8AC3E}">
        <p14:creationId xmlns:p14="http://schemas.microsoft.com/office/powerpoint/2010/main" val="24594356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Anti-Money Laundering Act (AMLA)</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marL="0" indent="0">
              <a:spcBef>
                <a:spcPts val="1200"/>
              </a:spcBef>
              <a:spcAft>
                <a:spcPts val="1800"/>
              </a:spcAft>
              <a:buNone/>
            </a:pPr>
            <a:r>
              <a:rPr lang="en-US" sz="3000" b="1" u="sng" dirty="0"/>
              <a:t>Why AMLA is needed:  </a:t>
            </a:r>
            <a:endParaRPr lang="en-US" sz="3000" dirty="0"/>
          </a:p>
          <a:p>
            <a:pPr>
              <a:spcBef>
                <a:spcPts val="1200"/>
              </a:spcBef>
              <a:spcAft>
                <a:spcPts val="1800"/>
              </a:spcAft>
            </a:pPr>
            <a:r>
              <a:rPr lang="en-US" sz="3000" dirty="0"/>
              <a:t>More than 2 million limited liability companies are formed each year under U.S. laws</a:t>
            </a:r>
          </a:p>
          <a:p>
            <a:pPr>
              <a:spcBef>
                <a:spcPts val="1200"/>
              </a:spcBef>
              <a:spcAft>
                <a:spcPts val="1800"/>
              </a:spcAft>
            </a:pPr>
            <a:r>
              <a:rPr lang="en-US" sz="3000" dirty="0"/>
              <a:t>Most states don’t require any information about their Beneficial Owners</a:t>
            </a:r>
          </a:p>
          <a:p>
            <a:pPr>
              <a:spcBef>
                <a:spcPts val="1200"/>
              </a:spcBef>
              <a:spcAft>
                <a:spcPts val="1800"/>
              </a:spcAft>
            </a:pPr>
            <a:r>
              <a:rPr lang="en-US" sz="3000" dirty="0"/>
              <a:t>FinCEN (Financial Crimes Enforcement Network) previously limited in its ability to track the true beneficiaries of suspicious financial transactions</a:t>
            </a:r>
          </a:p>
        </p:txBody>
      </p:sp>
      <p:sp>
        <p:nvSpPr>
          <p:cNvPr id="4" name="Slide Number Placeholder 3">
            <a:extLst>
              <a:ext uri="{FF2B5EF4-FFF2-40B4-BE49-F238E27FC236}">
                <a16:creationId xmlns:a16="http://schemas.microsoft.com/office/drawing/2014/main" id="{87207481-E18D-4C5B-A6F1-77D51ACF8405}"/>
              </a:ext>
            </a:extLst>
          </p:cNvPr>
          <p:cNvSpPr>
            <a:spLocks noGrp="1"/>
          </p:cNvSpPr>
          <p:nvPr>
            <p:ph type="sldNum" sz="quarter" idx="12"/>
          </p:nvPr>
        </p:nvSpPr>
        <p:spPr/>
        <p:txBody>
          <a:bodyPr/>
          <a:lstStyle/>
          <a:p>
            <a:fld id="{5EA94DB2-6CC6-4DD6-BA3C-411722059C44}" type="slidenum">
              <a:rPr lang="en-US" smtClean="0"/>
              <a:t>10</a:t>
            </a:fld>
            <a:endParaRPr lang="en-US"/>
          </a:p>
        </p:txBody>
      </p:sp>
    </p:spTree>
    <p:extLst>
      <p:ext uri="{BB962C8B-B14F-4D97-AF65-F5344CB8AC3E}">
        <p14:creationId xmlns:p14="http://schemas.microsoft.com/office/powerpoint/2010/main" val="3879077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Anti-Money Laundering Act (AMLA)</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marL="0" indent="0">
              <a:spcBef>
                <a:spcPts val="1200"/>
              </a:spcBef>
              <a:spcAft>
                <a:spcPts val="1800"/>
              </a:spcAft>
              <a:buNone/>
            </a:pPr>
            <a:r>
              <a:rPr lang="en-US" sz="2800" b="1" u="sng" dirty="0"/>
              <a:t>Why the AMLA is needed:</a:t>
            </a:r>
          </a:p>
          <a:p>
            <a:pPr marL="0" indent="0">
              <a:spcBef>
                <a:spcPts val="1200"/>
              </a:spcBef>
              <a:spcAft>
                <a:spcPts val="1800"/>
              </a:spcAft>
              <a:buNone/>
            </a:pPr>
            <a:r>
              <a:rPr lang="en-US" sz="2800" i="1" dirty="0"/>
              <a:t>Kenneth Blanco, Director of Financial Crimes Enforcement Network (FinCEN):</a:t>
            </a:r>
            <a:endParaRPr lang="en-US" sz="2800" dirty="0"/>
          </a:p>
          <a:p>
            <a:pPr marL="0" indent="0">
              <a:spcBef>
                <a:spcPts val="1200"/>
              </a:spcBef>
              <a:spcAft>
                <a:spcPts val="1800"/>
              </a:spcAft>
              <a:buNone/>
            </a:pPr>
            <a:r>
              <a:rPr lang="en-US" sz="2800" dirty="0"/>
              <a:t>“[T]he implementation of the AML Act is the Agency’s current </a:t>
            </a:r>
            <a:r>
              <a:rPr lang="en-US" sz="2800" b="1" dirty="0"/>
              <a:t>number one priority</a:t>
            </a:r>
            <a:r>
              <a:rPr lang="en-US" sz="2800" dirty="0"/>
              <a:t> … [This is] a landmark piece of legislation that will bolster the United States’ national security and help better protect the communities and people of this great country.”</a:t>
            </a:r>
          </a:p>
          <a:p>
            <a:pPr marL="0" indent="0">
              <a:spcBef>
                <a:spcPts val="1200"/>
              </a:spcBef>
              <a:spcAft>
                <a:spcPts val="1800"/>
              </a:spcAft>
              <a:buNone/>
            </a:pPr>
            <a:r>
              <a:rPr lang="en-US" sz="2800" dirty="0"/>
              <a:t>	Law360 | March 22, 2021</a:t>
            </a:r>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11</a:t>
            </a:fld>
            <a:endParaRPr lang="en-US"/>
          </a:p>
        </p:txBody>
      </p:sp>
    </p:spTree>
    <p:extLst>
      <p:ext uri="{BB962C8B-B14F-4D97-AF65-F5344CB8AC3E}">
        <p14:creationId xmlns:p14="http://schemas.microsoft.com/office/powerpoint/2010/main" val="11518199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Why AMLA is Needed</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Bef>
                <a:spcPts val="1200"/>
              </a:spcBef>
              <a:spcAft>
                <a:spcPts val="1800"/>
              </a:spcAft>
            </a:pPr>
            <a:r>
              <a:rPr lang="en-US" sz="3200" dirty="0"/>
              <a:t>Prior to the AMLA, financial fraudsters and drug criminals have   long used the secrecy &amp; shield of LLCs to hide and launder their     ill-gotten gains.</a:t>
            </a:r>
          </a:p>
          <a:p>
            <a:pPr>
              <a:spcBef>
                <a:spcPts val="1200"/>
              </a:spcBef>
              <a:spcAft>
                <a:spcPts val="1800"/>
              </a:spcAft>
            </a:pPr>
            <a:r>
              <a:rPr lang="en-US" sz="3200" dirty="0"/>
              <a:t>More recently, terrorists have hidden behind secret, shell LLCs to plot and finance their terror operations.</a:t>
            </a:r>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12</a:t>
            </a:fld>
            <a:endParaRPr lang="en-US"/>
          </a:p>
        </p:txBody>
      </p:sp>
    </p:spTree>
    <p:extLst>
      <p:ext uri="{BB962C8B-B14F-4D97-AF65-F5344CB8AC3E}">
        <p14:creationId xmlns:p14="http://schemas.microsoft.com/office/powerpoint/2010/main" val="164719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Why AMLA is Needed</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Bef>
                <a:spcPts val="1200"/>
              </a:spcBef>
              <a:spcAft>
                <a:spcPts val="2400"/>
              </a:spcAft>
            </a:pPr>
            <a:r>
              <a:rPr lang="en-US" sz="3200" dirty="0"/>
              <a:t>Prior to AMLA, prosecutors primarily used 2 criminal statutes:</a:t>
            </a:r>
          </a:p>
          <a:p>
            <a:pPr lvl="1">
              <a:spcBef>
                <a:spcPts val="1200"/>
              </a:spcBef>
              <a:spcAft>
                <a:spcPts val="2400"/>
              </a:spcAft>
              <a:tabLst>
                <a:tab pos="3487738" algn="l"/>
              </a:tabLst>
            </a:pPr>
            <a:r>
              <a:rPr lang="en-US" sz="3200" dirty="0"/>
              <a:t>18 USC § 1956 –	Traditional Money Laundering</a:t>
            </a:r>
          </a:p>
          <a:p>
            <a:pPr lvl="1">
              <a:spcBef>
                <a:spcPts val="1200"/>
              </a:spcBef>
              <a:spcAft>
                <a:spcPts val="2400"/>
              </a:spcAft>
              <a:tabLst>
                <a:tab pos="3487738" algn="l"/>
              </a:tabLst>
            </a:pPr>
            <a:r>
              <a:rPr lang="en-US" sz="3200" dirty="0"/>
              <a:t>18 USC § 1957 –	Engaging in Monetary Transactions in 	Property Derived from Specified Unlawful 	Activity; convicted criminals can be charged 	with money laundering for each purchase 	greater than $10,000 </a:t>
            </a:r>
            <a:endParaRPr lang="en-US" sz="2800" dirty="0"/>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13</a:t>
            </a:fld>
            <a:endParaRPr lang="en-US"/>
          </a:p>
        </p:txBody>
      </p:sp>
    </p:spTree>
    <p:extLst>
      <p:ext uri="{BB962C8B-B14F-4D97-AF65-F5344CB8AC3E}">
        <p14:creationId xmlns:p14="http://schemas.microsoft.com/office/powerpoint/2010/main" val="39792022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Federal Criminal Statutes</a:t>
            </a:r>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14</a:t>
            </a:fld>
            <a:endParaRPr lang="en-US"/>
          </a:p>
        </p:txBody>
      </p:sp>
      <p:pic>
        <p:nvPicPr>
          <p:cNvPr id="6" name="Picture 5">
            <a:extLst>
              <a:ext uri="{FF2B5EF4-FFF2-40B4-BE49-F238E27FC236}">
                <a16:creationId xmlns:a16="http://schemas.microsoft.com/office/drawing/2014/main" id="{9281AD15-8C62-42D2-8698-B3C1A4749F7A}"/>
              </a:ext>
            </a:extLst>
          </p:cNvPr>
          <p:cNvPicPr>
            <a:picLocks noChangeAspect="1"/>
          </p:cNvPicPr>
          <p:nvPr/>
        </p:nvPicPr>
        <p:blipFill rotWithShape="1">
          <a:blip r:embed="rId3"/>
          <a:srcRect l="1276"/>
          <a:stretch/>
        </p:blipFill>
        <p:spPr>
          <a:xfrm flipH="1">
            <a:off x="449945" y="1097281"/>
            <a:ext cx="11759078" cy="5441313"/>
          </a:xfrm>
          <a:prstGeom prst="rect">
            <a:avLst/>
          </a:prstGeom>
        </p:spPr>
      </p:pic>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685800" y="1333181"/>
            <a:ext cx="7841512" cy="5113339"/>
          </a:xfrm>
        </p:spPr>
        <p:txBody>
          <a:bodyPr>
            <a:normAutofit/>
          </a:bodyPr>
          <a:lstStyle/>
          <a:p>
            <a:pPr>
              <a:spcBef>
                <a:spcPts val="1200"/>
              </a:spcBef>
              <a:spcAft>
                <a:spcPts val="600"/>
              </a:spcAft>
            </a:pPr>
            <a:r>
              <a:rPr lang="en-US" sz="2700" dirty="0"/>
              <a:t>18 USC § 1956</a:t>
            </a:r>
          </a:p>
          <a:p>
            <a:pPr>
              <a:spcBef>
                <a:spcPts val="1200"/>
              </a:spcBef>
              <a:spcAft>
                <a:spcPts val="600"/>
              </a:spcAft>
            </a:pPr>
            <a:r>
              <a:rPr lang="en-US" sz="2700" dirty="0"/>
              <a:t>Example: </a:t>
            </a:r>
          </a:p>
          <a:p>
            <a:pPr lvl="1">
              <a:spcBef>
                <a:spcPts val="1200"/>
              </a:spcBef>
              <a:spcAft>
                <a:spcPts val="600"/>
              </a:spcAft>
            </a:pPr>
            <a:r>
              <a:rPr lang="en-US" sz="2700" dirty="0"/>
              <a:t>Drug kingpin stashes his dirty drug cash in LLC; purchases real estate, securities, or a legitimate business and puts those in the name of a second LLC.</a:t>
            </a:r>
            <a:r>
              <a:rPr lang="en-US" sz="2700" i="1" dirty="0"/>
              <a:t>		</a:t>
            </a:r>
          </a:p>
          <a:p>
            <a:pPr marL="0" indent="0">
              <a:spcBef>
                <a:spcPts val="1200"/>
              </a:spcBef>
              <a:spcAft>
                <a:spcPts val="600"/>
              </a:spcAft>
              <a:buNone/>
              <a:tabLst>
                <a:tab pos="233363" algn="l"/>
              </a:tabLst>
            </a:pPr>
            <a:r>
              <a:rPr lang="en-US" sz="2700" i="1" dirty="0"/>
              <a:t>		     </a:t>
            </a:r>
            <a:r>
              <a:rPr lang="en-US" sz="2700" b="1" i="1" dirty="0"/>
              <a:t>Drug $ </a:t>
            </a:r>
            <a:r>
              <a:rPr lang="en-US" sz="2700" b="1" i="1" dirty="0">
                <a:sym typeface="Wingdings" panose="05000000000000000000" pitchFamily="2" charset="2"/>
              </a:rPr>
              <a:t> Wash  Buys Clean Assets</a:t>
            </a:r>
          </a:p>
        </p:txBody>
      </p:sp>
    </p:spTree>
    <p:extLst>
      <p:ext uri="{BB962C8B-B14F-4D97-AF65-F5344CB8AC3E}">
        <p14:creationId xmlns:p14="http://schemas.microsoft.com/office/powerpoint/2010/main" val="10910661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Federal Criminal Statutes</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Bef>
                <a:spcPts val="1200"/>
              </a:spcBef>
              <a:spcAft>
                <a:spcPts val="1800"/>
              </a:spcAft>
            </a:pPr>
            <a:r>
              <a:rPr lang="en-US" sz="3200" dirty="0"/>
              <a:t>18 USC § 1956</a:t>
            </a:r>
            <a:endParaRPr lang="en-US" sz="3200" i="1" dirty="0">
              <a:sym typeface="Wingdings" panose="05000000000000000000" pitchFamily="2" charset="2"/>
            </a:endParaRPr>
          </a:p>
          <a:p>
            <a:pPr>
              <a:spcBef>
                <a:spcPts val="1200"/>
              </a:spcBef>
              <a:spcAft>
                <a:spcPts val="1800"/>
              </a:spcAft>
            </a:pPr>
            <a:r>
              <a:rPr lang="en-US" sz="3200" b="1" u="sng" dirty="0">
                <a:sym typeface="Wingdings" panose="05000000000000000000" pitchFamily="2" charset="2"/>
              </a:rPr>
              <a:t>Penalties:  </a:t>
            </a:r>
          </a:p>
          <a:p>
            <a:pPr marL="796925" lvl="1" indent="-339725">
              <a:spcBef>
                <a:spcPts val="1200"/>
              </a:spcBef>
              <a:spcAft>
                <a:spcPts val="1800"/>
              </a:spcAft>
            </a:pPr>
            <a:r>
              <a:rPr lang="en-US" sz="3200" dirty="0">
                <a:sym typeface="Wingdings" panose="05000000000000000000" pitchFamily="2" charset="2"/>
              </a:rPr>
              <a:t>Maximum 20 years imprisonment </a:t>
            </a:r>
          </a:p>
          <a:p>
            <a:pPr marL="796925" lvl="1" indent="-339725">
              <a:spcBef>
                <a:spcPts val="1200"/>
              </a:spcBef>
              <a:spcAft>
                <a:spcPts val="1800"/>
              </a:spcAft>
            </a:pPr>
            <a:r>
              <a:rPr lang="en-US" sz="3200" dirty="0">
                <a:sym typeface="Wingdings" panose="05000000000000000000" pitchFamily="2" charset="2"/>
              </a:rPr>
              <a:t>Up to $500,000 fine </a:t>
            </a:r>
            <a:r>
              <a:rPr lang="en-US" sz="3200" dirty="0"/>
              <a:t>or twice the value of the monetary instruments or funds involved, whichever is greater.</a:t>
            </a:r>
            <a:endParaRPr lang="en-US" sz="3200" dirty="0">
              <a:sym typeface="Wingdings" panose="05000000000000000000" pitchFamily="2" charset="2"/>
            </a:endParaRPr>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15</a:t>
            </a:fld>
            <a:endParaRPr lang="en-US"/>
          </a:p>
        </p:txBody>
      </p:sp>
    </p:spTree>
    <p:extLst>
      <p:ext uri="{BB962C8B-B14F-4D97-AF65-F5344CB8AC3E}">
        <p14:creationId xmlns:p14="http://schemas.microsoft.com/office/powerpoint/2010/main" val="12565222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Federal Criminal Statutes</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Aft>
                <a:spcPts val="1200"/>
              </a:spcAft>
            </a:pPr>
            <a:r>
              <a:rPr lang="en-US" sz="3000" dirty="0"/>
              <a:t>18 USC § 1957</a:t>
            </a:r>
          </a:p>
          <a:p>
            <a:pPr>
              <a:spcAft>
                <a:spcPts val="1200"/>
              </a:spcAft>
            </a:pPr>
            <a:r>
              <a:rPr lang="en-US" sz="3000" dirty="0"/>
              <a:t>Example:  </a:t>
            </a:r>
          </a:p>
          <a:p>
            <a:pPr marL="796925" lvl="1" indent="-339725">
              <a:spcAft>
                <a:spcPts val="1200"/>
              </a:spcAft>
            </a:pPr>
            <a:r>
              <a:rPr lang="en-US" sz="3000" dirty="0"/>
              <a:t>If a bank fraudster is convicted, he can be charged with money laundering for each purchase greater than $10,000.</a:t>
            </a:r>
          </a:p>
          <a:p>
            <a:pPr>
              <a:spcAft>
                <a:spcPts val="1200"/>
              </a:spcAft>
            </a:pPr>
            <a:r>
              <a:rPr lang="en-US" sz="3000" b="1" u="sng" dirty="0"/>
              <a:t>Penalties: </a:t>
            </a:r>
          </a:p>
          <a:p>
            <a:pPr marL="796925" lvl="1" indent="-339725">
              <a:spcAft>
                <a:spcPts val="1200"/>
              </a:spcAft>
            </a:pPr>
            <a:r>
              <a:rPr lang="en-US" sz="3000" dirty="0"/>
              <a:t>Maximum 10 years imprisonment </a:t>
            </a:r>
          </a:p>
          <a:p>
            <a:pPr marL="796925" lvl="1" indent="-339725">
              <a:spcAft>
                <a:spcPts val="1200"/>
              </a:spcAft>
            </a:pPr>
            <a:r>
              <a:rPr lang="en-US" sz="3000" dirty="0"/>
              <a:t>Maximum fine of $250,000 </a:t>
            </a:r>
            <a:r>
              <a:rPr lang="en-US" sz="3000" i="1" dirty="0"/>
              <a:t>or</a:t>
            </a:r>
            <a:r>
              <a:rPr lang="en-US" sz="3000" dirty="0"/>
              <a:t> twice the value of the monetary instruments or    funds involved, whichever is greater.</a:t>
            </a:r>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16</a:t>
            </a:fld>
            <a:endParaRPr lang="en-US"/>
          </a:p>
        </p:txBody>
      </p:sp>
    </p:spTree>
    <p:extLst>
      <p:ext uri="{BB962C8B-B14F-4D97-AF65-F5344CB8AC3E}">
        <p14:creationId xmlns:p14="http://schemas.microsoft.com/office/powerpoint/2010/main" val="3070080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Headaches &amp; Obstacles for Prosecutors</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685800" y="1333181"/>
            <a:ext cx="4986936" cy="5113339"/>
          </a:xfrm>
        </p:spPr>
        <p:txBody>
          <a:bodyPr>
            <a:normAutofit/>
          </a:bodyPr>
          <a:lstStyle/>
          <a:p>
            <a:pPr>
              <a:spcBef>
                <a:spcPts val="1200"/>
              </a:spcBef>
              <a:spcAft>
                <a:spcPts val="1800"/>
              </a:spcAft>
            </a:pPr>
            <a:r>
              <a:rPr lang="en-US" sz="3200" dirty="0"/>
              <a:t>Examples from Department of Justice Days:</a:t>
            </a:r>
          </a:p>
          <a:p>
            <a:pPr marL="796925" lvl="1" indent="-339725">
              <a:spcBef>
                <a:spcPts val="1200"/>
              </a:spcBef>
              <a:spcAft>
                <a:spcPts val="1800"/>
              </a:spcAft>
            </a:pPr>
            <a:r>
              <a:rPr lang="en-US" sz="3200" dirty="0"/>
              <a:t>Bart</a:t>
            </a:r>
          </a:p>
          <a:p>
            <a:pPr marL="796925" lvl="1" indent="-339725">
              <a:spcBef>
                <a:spcPts val="1200"/>
              </a:spcBef>
              <a:spcAft>
                <a:spcPts val="1800"/>
              </a:spcAft>
            </a:pPr>
            <a:r>
              <a:rPr lang="en-US" sz="3200" dirty="0"/>
              <a:t>Matt</a:t>
            </a:r>
          </a:p>
        </p:txBody>
      </p:sp>
      <p:sp>
        <p:nvSpPr>
          <p:cNvPr id="4" name="Slide Number Placeholder 3">
            <a:extLst>
              <a:ext uri="{FF2B5EF4-FFF2-40B4-BE49-F238E27FC236}">
                <a16:creationId xmlns:a16="http://schemas.microsoft.com/office/drawing/2014/main" id="{7C150D9C-40E2-495F-8E72-4EE018D97D6B}"/>
              </a:ext>
            </a:extLst>
          </p:cNvPr>
          <p:cNvSpPr>
            <a:spLocks noGrp="1"/>
          </p:cNvSpPr>
          <p:nvPr>
            <p:ph type="sldNum" sz="quarter" idx="12"/>
          </p:nvPr>
        </p:nvSpPr>
        <p:spPr/>
        <p:txBody>
          <a:bodyPr/>
          <a:lstStyle/>
          <a:p>
            <a:fld id="{5EA94DB2-6CC6-4DD6-BA3C-411722059C44}" type="slidenum">
              <a:rPr lang="en-US" smtClean="0"/>
              <a:t>17</a:t>
            </a:fld>
            <a:endParaRPr lang="en-US"/>
          </a:p>
        </p:txBody>
      </p:sp>
      <p:pic>
        <p:nvPicPr>
          <p:cNvPr id="6" name="Picture 5" descr="A picture containing invertebrate&#10;&#10;Description automatically generated">
            <a:extLst>
              <a:ext uri="{FF2B5EF4-FFF2-40B4-BE49-F238E27FC236}">
                <a16:creationId xmlns:a16="http://schemas.microsoft.com/office/drawing/2014/main" id="{F4A6457D-87EC-4569-9FE8-9688376E2C38}"/>
              </a:ext>
            </a:extLst>
          </p:cNvPr>
          <p:cNvPicPr>
            <a:picLocks noChangeAspect="1"/>
          </p:cNvPicPr>
          <p:nvPr/>
        </p:nvPicPr>
        <p:blipFill>
          <a:blip r:embed="rId2"/>
          <a:stretch>
            <a:fillRect/>
          </a:stretch>
        </p:blipFill>
        <p:spPr>
          <a:xfrm>
            <a:off x="6096000" y="1481469"/>
            <a:ext cx="5842591" cy="3895061"/>
          </a:xfrm>
          <a:prstGeom prst="rect">
            <a:avLst/>
          </a:prstGeom>
          <a:ln w="28575">
            <a:solidFill>
              <a:srgbClr val="365888"/>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93103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AMLA:  BIG PICTURE</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685800" y="1333181"/>
            <a:ext cx="11135412" cy="5205413"/>
          </a:xfrm>
        </p:spPr>
        <p:txBody>
          <a:bodyPr>
            <a:normAutofit/>
          </a:bodyPr>
          <a:lstStyle/>
          <a:p>
            <a:pPr>
              <a:spcAft>
                <a:spcPts val="1000"/>
              </a:spcAft>
            </a:pPr>
            <a:r>
              <a:rPr lang="en-US" dirty="0"/>
              <a:t>Requires Disclosure of Beneficial Ownership</a:t>
            </a:r>
          </a:p>
          <a:p>
            <a:pPr>
              <a:spcAft>
                <a:spcPts val="1000"/>
              </a:spcAft>
            </a:pPr>
            <a:r>
              <a:rPr lang="en-US" dirty="0"/>
              <a:t>Creates New Weapons for Law Enforcement</a:t>
            </a:r>
          </a:p>
          <a:p>
            <a:pPr lvl="1">
              <a:spcAft>
                <a:spcPts val="1000"/>
              </a:spcAft>
            </a:pPr>
            <a:r>
              <a:rPr lang="en-US" dirty="0"/>
              <a:t>Expands Government’s Authority  to Subpoena Foreign Banks</a:t>
            </a:r>
          </a:p>
          <a:p>
            <a:pPr lvl="1">
              <a:spcAft>
                <a:spcPts val="1000"/>
              </a:spcAft>
            </a:pPr>
            <a:r>
              <a:rPr lang="en-US" dirty="0"/>
              <a:t>Allows Sharing of Suspicious Activity Reports</a:t>
            </a:r>
          </a:p>
          <a:p>
            <a:pPr lvl="1">
              <a:spcAft>
                <a:spcPts val="1000"/>
              </a:spcAft>
            </a:pPr>
            <a:r>
              <a:rPr lang="en-US" dirty="0"/>
              <a:t>Creates New Criminal Offenses</a:t>
            </a:r>
          </a:p>
          <a:p>
            <a:pPr>
              <a:spcAft>
                <a:spcPts val="1000"/>
              </a:spcAft>
            </a:pPr>
            <a:r>
              <a:rPr lang="en-US" dirty="0"/>
              <a:t>Increases Whistleblower Rewards &amp; Enhances Protection from Retaliation</a:t>
            </a:r>
          </a:p>
          <a:p>
            <a:pPr>
              <a:spcAft>
                <a:spcPts val="1000"/>
              </a:spcAft>
            </a:pPr>
            <a:r>
              <a:rPr lang="en-US" dirty="0"/>
              <a:t>Creates Exchange with Financial Crimes Enforcement Network (FinCEN)</a:t>
            </a:r>
          </a:p>
          <a:p>
            <a:pPr>
              <a:spcAft>
                <a:spcPts val="1000"/>
              </a:spcAft>
            </a:pPr>
            <a:r>
              <a:rPr lang="en-US" dirty="0"/>
              <a:t>Expands definition of “Money Transmitting Business”</a:t>
            </a:r>
          </a:p>
          <a:p>
            <a:pPr>
              <a:spcAft>
                <a:spcPts val="1000"/>
              </a:spcAft>
            </a:pPr>
            <a:r>
              <a:rPr lang="en-US" dirty="0"/>
              <a:t>Expands Bank Secrecy Act (BSA) to cover the Trade of Antiquities or Fine Arts</a:t>
            </a:r>
          </a:p>
        </p:txBody>
      </p:sp>
      <p:sp>
        <p:nvSpPr>
          <p:cNvPr id="4" name="Slide Number Placeholder 3">
            <a:extLst>
              <a:ext uri="{FF2B5EF4-FFF2-40B4-BE49-F238E27FC236}">
                <a16:creationId xmlns:a16="http://schemas.microsoft.com/office/drawing/2014/main" id="{C62A30D0-F3B9-4101-8C8B-3FCAE2B76DF9}"/>
              </a:ext>
            </a:extLst>
          </p:cNvPr>
          <p:cNvSpPr>
            <a:spLocks noGrp="1"/>
          </p:cNvSpPr>
          <p:nvPr>
            <p:ph type="sldNum" sz="quarter" idx="12"/>
          </p:nvPr>
        </p:nvSpPr>
        <p:spPr/>
        <p:txBody>
          <a:bodyPr/>
          <a:lstStyle/>
          <a:p>
            <a:fld id="{5EA94DB2-6CC6-4DD6-BA3C-411722059C44}" type="slidenum">
              <a:rPr lang="en-US" smtClean="0"/>
              <a:t>18</a:t>
            </a:fld>
            <a:endParaRPr lang="en-US"/>
          </a:p>
        </p:txBody>
      </p:sp>
    </p:spTree>
    <p:extLst>
      <p:ext uri="{BB962C8B-B14F-4D97-AF65-F5344CB8AC3E}">
        <p14:creationId xmlns:p14="http://schemas.microsoft.com/office/powerpoint/2010/main" val="39914373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35E-E7D7-4B45-B093-8CECD3B29831}"/>
              </a:ext>
            </a:extLst>
          </p:cNvPr>
          <p:cNvSpPr>
            <a:spLocks noGrp="1"/>
          </p:cNvSpPr>
          <p:nvPr>
            <p:ph type="title"/>
          </p:nvPr>
        </p:nvSpPr>
        <p:spPr/>
        <p:txBody>
          <a:bodyPr>
            <a:normAutofit/>
          </a:bodyPr>
          <a:lstStyle/>
          <a:p>
            <a:pPr algn="ctr"/>
            <a:r>
              <a:rPr lang="en-US" dirty="0"/>
              <a:t>Disclosure of Beneficial Ownership Info</a:t>
            </a:r>
          </a:p>
        </p:txBody>
      </p:sp>
      <p:sp>
        <p:nvSpPr>
          <p:cNvPr id="3" name="Content Placeholder 2">
            <a:extLst>
              <a:ext uri="{FF2B5EF4-FFF2-40B4-BE49-F238E27FC236}">
                <a16:creationId xmlns:a16="http://schemas.microsoft.com/office/drawing/2014/main" id="{67D1FEBC-AB6A-4336-9CA2-785CE95A42D3}"/>
              </a:ext>
            </a:extLst>
          </p:cNvPr>
          <p:cNvSpPr>
            <a:spLocks noGrp="1"/>
          </p:cNvSpPr>
          <p:nvPr>
            <p:ph idx="1"/>
          </p:nvPr>
        </p:nvSpPr>
        <p:spPr/>
        <p:txBody>
          <a:bodyPr>
            <a:normAutofit/>
          </a:bodyPr>
          <a:lstStyle/>
          <a:p>
            <a:pPr marL="0" indent="0">
              <a:spcBef>
                <a:spcPts val="1200"/>
              </a:spcBef>
              <a:spcAft>
                <a:spcPts val="1800"/>
              </a:spcAft>
              <a:buNone/>
            </a:pPr>
            <a:r>
              <a:rPr lang="en-US" sz="3200" b="1" u="sng" dirty="0"/>
              <a:t>Beneficial Owner defined</a:t>
            </a:r>
            <a:r>
              <a:rPr lang="en-US" sz="3200" b="1" dirty="0"/>
              <a:t>: </a:t>
            </a:r>
            <a:r>
              <a:rPr lang="en-US" sz="3200" b="1" u="sng" dirty="0"/>
              <a:t> </a:t>
            </a:r>
            <a:r>
              <a:rPr lang="en-US" sz="3200" b="1" dirty="0"/>
              <a:t> </a:t>
            </a:r>
          </a:p>
          <a:p>
            <a:pPr>
              <a:spcBef>
                <a:spcPts val="1200"/>
              </a:spcBef>
              <a:spcAft>
                <a:spcPts val="1800"/>
              </a:spcAft>
            </a:pPr>
            <a:r>
              <a:rPr lang="en-US" sz="3200" dirty="0"/>
              <a:t>“Any individual who owns 25% or more of an ownership interest of a company or exercises substantial control over a company”</a:t>
            </a:r>
          </a:p>
          <a:p>
            <a:pPr>
              <a:spcBef>
                <a:spcPts val="1200"/>
              </a:spcBef>
              <a:spcAft>
                <a:spcPts val="1800"/>
              </a:spcAft>
            </a:pPr>
            <a:r>
              <a:rPr lang="en-US" sz="3200" dirty="0"/>
              <a:t>A company may have more than one Beneficial Owner – all must be named.</a:t>
            </a:r>
          </a:p>
        </p:txBody>
      </p:sp>
      <p:sp>
        <p:nvSpPr>
          <p:cNvPr id="4" name="Slide Number Placeholder 3">
            <a:extLst>
              <a:ext uri="{FF2B5EF4-FFF2-40B4-BE49-F238E27FC236}">
                <a16:creationId xmlns:a16="http://schemas.microsoft.com/office/drawing/2014/main" id="{0F378DD8-76C9-424C-ABBD-D7676D5D2337}"/>
              </a:ext>
            </a:extLst>
          </p:cNvPr>
          <p:cNvSpPr>
            <a:spLocks noGrp="1"/>
          </p:cNvSpPr>
          <p:nvPr>
            <p:ph type="sldNum" sz="quarter" idx="12"/>
          </p:nvPr>
        </p:nvSpPr>
        <p:spPr/>
        <p:txBody>
          <a:bodyPr/>
          <a:lstStyle/>
          <a:p>
            <a:fld id="{5EA94DB2-6CC6-4DD6-BA3C-411722059C44}" type="slidenum">
              <a:rPr lang="en-US" smtClean="0"/>
              <a:t>19</a:t>
            </a:fld>
            <a:endParaRPr lang="en-US"/>
          </a:p>
        </p:txBody>
      </p:sp>
    </p:spTree>
    <p:extLst>
      <p:ext uri="{BB962C8B-B14F-4D97-AF65-F5344CB8AC3E}">
        <p14:creationId xmlns:p14="http://schemas.microsoft.com/office/powerpoint/2010/main" val="5864417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Autofit/>
          </a:bodyPr>
          <a:lstStyle/>
          <a:p>
            <a:pPr algn="ctr"/>
            <a:r>
              <a:rPr lang="en-US" sz="4400" dirty="0"/>
              <a:t>Anti-Money Laundering Act (AMLA)</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Bef>
                <a:spcPts val="1200"/>
              </a:spcBef>
              <a:spcAft>
                <a:spcPts val="1800"/>
              </a:spcAft>
            </a:pPr>
            <a:endParaRPr lang="en-US" sz="3200" dirty="0"/>
          </a:p>
          <a:p>
            <a:pPr>
              <a:spcBef>
                <a:spcPts val="1200"/>
              </a:spcBef>
              <a:spcAft>
                <a:spcPts val="1800"/>
              </a:spcAft>
            </a:pPr>
            <a:r>
              <a:rPr lang="en-US" sz="3200" dirty="0"/>
              <a:t>Enacted January 2, 2021 with overwhelming bi-partisan support</a:t>
            </a:r>
          </a:p>
          <a:p>
            <a:pPr>
              <a:spcBef>
                <a:spcPts val="1200"/>
              </a:spcBef>
              <a:spcAft>
                <a:spcPts val="1800"/>
              </a:spcAft>
            </a:pPr>
            <a:r>
              <a:rPr lang="en-US" sz="3200" dirty="0"/>
              <a:t>Strengthens the Anti-Money Laundering (AML) provisions of the Bank Secrecy Act of 1970 (BSA)</a:t>
            </a:r>
          </a:p>
          <a:p>
            <a:pPr>
              <a:spcBef>
                <a:spcPts val="1200"/>
              </a:spcBef>
              <a:spcAft>
                <a:spcPts val="1800"/>
              </a:spcAft>
            </a:pPr>
            <a:r>
              <a:rPr lang="en-US" sz="3200" dirty="0"/>
              <a:t>President Biden’s DOJ and SEC expected to increase focus on AML and White-Collar crimes </a:t>
            </a:r>
            <a:r>
              <a:rPr lang="en-US" dirty="0"/>
              <a:t>				</a:t>
            </a:r>
            <a:endParaRPr lang="en-US" sz="2400" dirty="0"/>
          </a:p>
        </p:txBody>
      </p:sp>
      <p:sp>
        <p:nvSpPr>
          <p:cNvPr id="4" name="Slide Number Placeholder 3">
            <a:extLst>
              <a:ext uri="{FF2B5EF4-FFF2-40B4-BE49-F238E27FC236}">
                <a16:creationId xmlns:a16="http://schemas.microsoft.com/office/drawing/2014/main" id="{CFFAA6C9-B81C-43BC-8048-5ADED0407068}"/>
              </a:ext>
            </a:extLst>
          </p:cNvPr>
          <p:cNvSpPr>
            <a:spLocks noGrp="1"/>
          </p:cNvSpPr>
          <p:nvPr>
            <p:ph type="sldNum" sz="quarter" idx="12"/>
          </p:nvPr>
        </p:nvSpPr>
        <p:spPr/>
        <p:txBody>
          <a:bodyPr/>
          <a:lstStyle/>
          <a:p>
            <a:fld id="{5EA94DB2-6CC6-4DD6-BA3C-411722059C44}" type="slidenum">
              <a:rPr lang="en-US" smtClean="0"/>
              <a:t>2</a:t>
            </a:fld>
            <a:endParaRPr lang="en-US"/>
          </a:p>
        </p:txBody>
      </p:sp>
    </p:spTree>
    <p:extLst>
      <p:ext uri="{BB962C8B-B14F-4D97-AF65-F5344CB8AC3E}">
        <p14:creationId xmlns:p14="http://schemas.microsoft.com/office/powerpoint/2010/main" val="29594329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35E-E7D7-4B45-B093-8CECD3B29831}"/>
              </a:ext>
            </a:extLst>
          </p:cNvPr>
          <p:cNvSpPr>
            <a:spLocks noGrp="1"/>
          </p:cNvSpPr>
          <p:nvPr>
            <p:ph type="title"/>
          </p:nvPr>
        </p:nvSpPr>
        <p:spPr/>
        <p:txBody>
          <a:bodyPr>
            <a:normAutofit/>
          </a:bodyPr>
          <a:lstStyle/>
          <a:p>
            <a:pPr algn="ctr"/>
            <a:r>
              <a:rPr lang="en-US" dirty="0"/>
              <a:t>Disclosure of Beneficial Ownership Info</a:t>
            </a:r>
          </a:p>
        </p:txBody>
      </p:sp>
      <p:sp>
        <p:nvSpPr>
          <p:cNvPr id="3" name="Content Placeholder 2">
            <a:extLst>
              <a:ext uri="{FF2B5EF4-FFF2-40B4-BE49-F238E27FC236}">
                <a16:creationId xmlns:a16="http://schemas.microsoft.com/office/drawing/2014/main" id="{67D1FEBC-AB6A-4336-9CA2-785CE95A42D3}"/>
              </a:ext>
            </a:extLst>
          </p:cNvPr>
          <p:cNvSpPr>
            <a:spLocks noGrp="1"/>
          </p:cNvSpPr>
          <p:nvPr>
            <p:ph idx="1"/>
          </p:nvPr>
        </p:nvSpPr>
        <p:spPr>
          <a:xfrm>
            <a:off x="685800" y="1333181"/>
            <a:ext cx="11135412" cy="5205413"/>
          </a:xfrm>
        </p:spPr>
        <p:txBody>
          <a:bodyPr>
            <a:normAutofit/>
          </a:bodyPr>
          <a:lstStyle/>
          <a:p>
            <a:pPr>
              <a:spcAft>
                <a:spcPts val="600"/>
              </a:spcAft>
            </a:pPr>
            <a:r>
              <a:rPr lang="en-US" sz="2800" b="1" dirty="0"/>
              <a:t>Information required to be disclosed:</a:t>
            </a:r>
          </a:p>
          <a:p>
            <a:pPr lvl="1">
              <a:spcAft>
                <a:spcPts val="600"/>
              </a:spcAft>
            </a:pPr>
            <a:r>
              <a:rPr lang="en-US" sz="2800" dirty="0"/>
              <a:t>DOB</a:t>
            </a:r>
          </a:p>
          <a:p>
            <a:pPr lvl="1">
              <a:spcAft>
                <a:spcPts val="600"/>
              </a:spcAft>
            </a:pPr>
            <a:r>
              <a:rPr lang="en-US" sz="2800" dirty="0"/>
              <a:t>Current residential or business street address</a:t>
            </a:r>
          </a:p>
          <a:p>
            <a:pPr lvl="1">
              <a:spcAft>
                <a:spcPts val="600"/>
              </a:spcAft>
            </a:pPr>
            <a:r>
              <a:rPr lang="en-US" sz="2800" dirty="0"/>
              <a:t>Unique Identifying number from acceptable ID document</a:t>
            </a:r>
          </a:p>
          <a:p>
            <a:pPr>
              <a:spcAft>
                <a:spcPts val="600"/>
              </a:spcAft>
            </a:pPr>
            <a:r>
              <a:rPr lang="en-US" sz="2800" b="1" dirty="0"/>
              <a:t>Exempted Entities:  </a:t>
            </a:r>
          </a:p>
          <a:p>
            <a:pPr lvl="1">
              <a:spcAft>
                <a:spcPts val="600"/>
              </a:spcAft>
            </a:pPr>
            <a:r>
              <a:rPr lang="en-US" sz="2800" dirty="0"/>
              <a:t>More than 20 employees</a:t>
            </a:r>
          </a:p>
          <a:p>
            <a:pPr lvl="1">
              <a:spcAft>
                <a:spcPts val="600"/>
              </a:spcAft>
            </a:pPr>
            <a:r>
              <a:rPr lang="en-US" sz="2800" dirty="0"/>
              <a:t>Gross income in prior year more than $5 million</a:t>
            </a:r>
          </a:p>
          <a:p>
            <a:pPr marL="914400" lvl="2" indent="0">
              <a:spcAft>
                <a:spcPts val="600"/>
              </a:spcAft>
              <a:buNone/>
            </a:pPr>
            <a:r>
              <a:rPr lang="en-US" sz="2800" b="1" u="sng" dirty="0"/>
              <a:t>AND</a:t>
            </a:r>
            <a:endParaRPr lang="en-US" sz="2800" b="1" dirty="0"/>
          </a:p>
          <a:p>
            <a:pPr lvl="1">
              <a:spcAft>
                <a:spcPts val="600"/>
              </a:spcAft>
            </a:pPr>
            <a:r>
              <a:rPr lang="en-US" sz="2800" dirty="0"/>
              <a:t>Physical office within USA</a:t>
            </a:r>
          </a:p>
        </p:txBody>
      </p:sp>
      <p:sp>
        <p:nvSpPr>
          <p:cNvPr id="4" name="Slide Number Placeholder 3">
            <a:extLst>
              <a:ext uri="{FF2B5EF4-FFF2-40B4-BE49-F238E27FC236}">
                <a16:creationId xmlns:a16="http://schemas.microsoft.com/office/drawing/2014/main" id="{9EBF57E8-69CC-4D1B-A828-12F0C4C76581}"/>
              </a:ext>
            </a:extLst>
          </p:cNvPr>
          <p:cNvSpPr>
            <a:spLocks noGrp="1"/>
          </p:cNvSpPr>
          <p:nvPr>
            <p:ph type="sldNum" sz="quarter" idx="12"/>
          </p:nvPr>
        </p:nvSpPr>
        <p:spPr/>
        <p:txBody>
          <a:bodyPr/>
          <a:lstStyle/>
          <a:p>
            <a:fld id="{5EA94DB2-6CC6-4DD6-BA3C-411722059C44}" type="slidenum">
              <a:rPr lang="en-US" smtClean="0"/>
              <a:t>20</a:t>
            </a:fld>
            <a:endParaRPr lang="en-US"/>
          </a:p>
        </p:txBody>
      </p:sp>
    </p:spTree>
    <p:extLst>
      <p:ext uri="{BB962C8B-B14F-4D97-AF65-F5344CB8AC3E}">
        <p14:creationId xmlns:p14="http://schemas.microsoft.com/office/powerpoint/2010/main" val="14588427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35E-E7D7-4B45-B093-8CECD3B29831}"/>
              </a:ext>
            </a:extLst>
          </p:cNvPr>
          <p:cNvSpPr>
            <a:spLocks noGrp="1"/>
          </p:cNvSpPr>
          <p:nvPr>
            <p:ph type="title"/>
          </p:nvPr>
        </p:nvSpPr>
        <p:spPr/>
        <p:txBody>
          <a:bodyPr>
            <a:normAutofit/>
          </a:bodyPr>
          <a:lstStyle/>
          <a:p>
            <a:pPr algn="ctr"/>
            <a:r>
              <a:rPr lang="en-US" dirty="0"/>
              <a:t>Disclosure of Beneficial Ownership Info</a:t>
            </a:r>
          </a:p>
        </p:txBody>
      </p:sp>
      <p:sp>
        <p:nvSpPr>
          <p:cNvPr id="3" name="Content Placeholder 2">
            <a:extLst>
              <a:ext uri="{FF2B5EF4-FFF2-40B4-BE49-F238E27FC236}">
                <a16:creationId xmlns:a16="http://schemas.microsoft.com/office/drawing/2014/main" id="{67D1FEBC-AB6A-4336-9CA2-785CE95A42D3}"/>
              </a:ext>
            </a:extLst>
          </p:cNvPr>
          <p:cNvSpPr>
            <a:spLocks noGrp="1"/>
          </p:cNvSpPr>
          <p:nvPr>
            <p:ph idx="1"/>
          </p:nvPr>
        </p:nvSpPr>
        <p:spPr>
          <a:xfrm>
            <a:off x="685800" y="1333181"/>
            <a:ext cx="11135412" cy="5205413"/>
          </a:xfrm>
        </p:spPr>
        <p:txBody>
          <a:bodyPr>
            <a:normAutofit/>
          </a:bodyPr>
          <a:lstStyle/>
          <a:p>
            <a:pPr>
              <a:spcAft>
                <a:spcPts val="900"/>
              </a:spcAft>
            </a:pPr>
            <a:r>
              <a:rPr lang="en-US" b="1" dirty="0"/>
              <a:t>Beneficial Owner info filed with FinCEN – not publicly available</a:t>
            </a:r>
          </a:p>
          <a:p>
            <a:pPr>
              <a:spcAft>
                <a:spcPts val="900"/>
              </a:spcAft>
            </a:pPr>
            <a:r>
              <a:rPr lang="en-US" b="1" dirty="0"/>
              <a:t>National Defense Authorization Act (NDAA) permits FinCEN to disclose Beneficial Owner info:</a:t>
            </a:r>
          </a:p>
          <a:p>
            <a:pPr lvl="1">
              <a:spcAft>
                <a:spcPts val="900"/>
              </a:spcAft>
            </a:pPr>
            <a:r>
              <a:rPr lang="en-US" dirty="0"/>
              <a:t>To Federal Law Enforcement Agencies;</a:t>
            </a:r>
          </a:p>
          <a:p>
            <a:pPr lvl="1">
              <a:spcAft>
                <a:spcPts val="900"/>
              </a:spcAft>
            </a:pPr>
            <a:r>
              <a:rPr lang="en-US" dirty="0"/>
              <a:t>To Federal Agency requesting info on behalf of a non-U.S. Law Enforcement Agency;</a:t>
            </a:r>
          </a:p>
          <a:p>
            <a:pPr lvl="1">
              <a:spcAft>
                <a:spcPts val="900"/>
              </a:spcAft>
            </a:pPr>
            <a:r>
              <a:rPr lang="en-US" dirty="0"/>
              <a:t>To a financial institution (with the consent of the reporting company) in order to meet customer due diligence requests; </a:t>
            </a:r>
          </a:p>
          <a:p>
            <a:pPr marL="457200" lvl="1" indent="0">
              <a:spcAft>
                <a:spcPts val="900"/>
              </a:spcAft>
              <a:buNone/>
            </a:pPr>
            <a:r>
              <a:rPr lang="en-US" dirty="0"/>
              <a:t>					</a:t>
            </a:r>
            <a:r>
              <a:rPr lang="en-US" i="1" dirty="0"/>
              <a:t>and</a:t>
            </a:r>
          </a:p>
          <a:p>
            <a:pPr lvl="1">
              <a:spcAft>
                <a:spcPts val="900"/>
              </a:spcAft>
            </a:pPr>
            <a:r>
              <a:rPr lang="en-US" dirty="0"/>
              <a:t>To state, local &amp; tribal law enforcement agencies if presented with Court Order.</a:t>
            </a:r>
          </a:p>
        </p:txBody>
      </p:sp>
      <p:sp>
        <p:nvSpPr>
          <p:cNvPr id="4" name="Slide Number Placeholder 3">
            <a:extLst>
              <a:ext uri="{FF2B5EF4-FFF2-40B4-BE49-F238E27FC236}">
                <a16:creationId xmlns:a16="http://schemas.microsoft.com/office/drawing/2014/main" id="{2FC927D5-9541-4EE6-B43A-DF702CFAB6C2}"/>
              </a:ext>
            </a:extLst>
          </p:cNvPr>
          <p:cNvSpPr>
            <a:spLocks noGrp="1"/>
          </p:cNvSpPr>
          <p:nvPr>
            <p:ph type="sldNum" sz="quarter" idx="12"/>
          </p:nvPr>
        </p:nvSpPr>
        <p:spPr/>
        <p:txBody>
          <a:bodyPr/>
          <a:lstStyle/>
          <a:p>
            <a:fld id="{5EA94DB2-6CC6-4DD6-BA3C-411722059C44}" type="slidenum">
              <a:rPr lang="en-US" smtClean="0"/>
              <a:t>21</a:t>
            </a:fld>
            <a:endParaRPr lang="en-US"/>
          </a:p>
        </p:txBody>
      </p:sp>
    </p:spTree>
    <p:extLst>
      <p:ext uri="{BB962C8B-B14F-4D97-AF65-F5344CB8AC3E}">
        <p14:creationId xmlns:p14="http://schemas.microsoft.com/office/powerpoint/2010/main" val="7413037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A35E-E7D7-4B45-B093-8CECD3B29831}"/>
              </a:ext>
            </a:extLst>
          </p:cNvPr>
          <p:cNvSpPr>
            <a:spLocks noGrp="1"/>
          </p:cNvSpPr>
          <p:nvPr>
            <p:ph type="title"/>
          </p:nvPr>
        </p:nvSpPr>
        <p:spPr/>
        <p:txBody>
          <a:bodyPr>
            <a:normAutofit/>
          </a:bodyPr>
          <a:lstStyle/>
          <a:p>
            <a:pPr algn="ctr"/>
            <a:r>
              <a:rPr lang="en-US" dirty="0"/>
              <a:t>Disclosure of Beneficial Ownership Info</a:t>
            </a:r>
          </a:p>
        </p:txBody>
      </p:sp>
      <p:sp>
        <p:nvSpPr>
          <p:cNvPr id="3" name="Content Placeholder 2">
            <a:extLst>
              <a:ext uri="{FF2B5EF4-FFF2-40B4-BE49-F238E27FC236}">
                <a16:creationId xmlns:a16="http://schemas.microsoft.com/office/drawing/2014/main" id="{67D1FEBC-AB6A-4336-9CA2-785CE95A42D3}"/>
              </a:ext>
            </a:extLst>
          </p:cNvPr>
          <p:cNvSpPr>
            <a:spLocks noGrp="1"/>
          </p:cNvSpPr>
          <p:nvPr>
            <p:ph idx="1"/>
          </p:nvPr>
        </p:nvSpPr>
        <p:spPr/>
        <p:txBody>
          <a:bodyPr>
            <a:noAutofit/>
          </a:bodyPr>
          <a:lstStyle/>
          <a:p>
            <a:pPr marL="339725" indent="-339725">
              <a:spcBef>
                <a:spcPts val="1200"/>
              </a:spcBef>
              <a:spcAft>
                <a:spcPts val="1200"/>
              </a:spcAft>
            </a:pPr>
            <a:r>
              <a:rPr lang="en-US" sz="3200" dirty="0"/>
              <a:t>Any newly formed entity must disclose Beneficial Ownership information </a:t>
            </a:r>
            <a:r>
              <a:rPr lang="en-US" sz="3200" b="1" dirty="0"/>
              <a:t>immediately</a:t>
            </a:r>
            <a:r>
              <a:rPr lang="en-US" sz="3200" dirty="0"/>
              <a:t>.</a:t>
            </a:r>
          </a:p>
          <a:p>
            <a:pPr marL="339725" indent="-339725">
              <a:spcBef>
                <a:spcPts val="1200"/>
              </a:spcBef>
              <a:spcAft>
                <a:spcPts val="1200"/>
              </a:spcAft>
            </a:pPr>
            <a:r>
              <a:rPr lang="en-US" sz="3200" dirty="0"/>
              <a:t>Existing entities must disclose Beneficial Ownership </a:t>
            </a:r>
            <a:r>
              <a:rPr lang="en-US" sz="3200" b="1" dirty="0"/>
              <a:t>within two years</a:t>
            </a:r>
            <a:r>
              <a:rPr lang="en-US" sz="3200" dirty="0"/>
              <a:t>. </a:t>
            </a:r>
          </a:p>
          <a:p>
            <a:pPr marL="0" indent="0">
              <a:spcBef>
                <a:spcPts val="1200"/>
              </a:spcBef>
              <a:spcAft>
                <a:spcPts val="1200"/>
              </a:spcAft>
              <a:buNone/>
            </a:pPr>
            <a:r>
              <a:rPr lang="en-US" sz="3200" b="1" i="1" dirty="0"/>
              <a:t>				CONCLUSION:</a:t>
            </a:r>
          </a:p>
          <a:p>
            <a:pPr marL="0" indent="0">
              <a:spcBef>
                <a:spcPts val="1200"/>
              </a:spcBef>
              <a:spcAft>
                <a:spcPts val="1200"/>
              </a:spcAft>
              <a:buNone/>
            </a:pPr>
            <a:r>
              <a:rPr lang="en-US" sz="3200" dirty="0"/>
              <a:t>The definition of Beneficial Owner is narrowly tailored to target shell companies, holding companies, or LLCs with limited operations.</a:t>
            </a:r>
          </a:p>
        </p:txBody>
      </p:sp>
      <p:sp>
        <p:nvSpPr>
          <p:cNvPr id="4" name="Slide Number Placeholder 3">
            <a:extLst>
              <a:ext uri="{FF2B5EF4-FFF2-40B4-BE49-F238E27FC236}">
                <a16:creationId xmlns:a16="http://schemas.microsoft.com/office/drawing/2014/main" id="{91AADAAC-2414-4E16-997C-3870BA29DE4D}"/>
              </a:ext>
            </a:extLst>
          </p:cNvPr>
          <p:cNvSpPr>
            <a:spLocks noGrp="1"/>
          </p:cNvSpPr>
          <p:nvPr>
            <p:ph type="sldNum" sz="quarter" idx="12"/>
          </p:nvPr>
        </p:nvSpPr>
        <p:spPr/>
        <p:txBody>
          <a:bodyPr/>
          <a:lstStyle/>
          <a:p>
            <a:fld id="{5EA94DB2-6CC6-4DD6-BA3C-411722059C44}" type="slidenum">
              <a:rPr lang="en-US" smtClean="0"/>
              <a:t>22</a:t>
            </a:fld>
            <a:endParaRPr lang="en-US"/>
          </a:p>
        </p:txBody>
      </p:sp>
    </p:spTree>
    <p:extLst>
      <p:ext uri="{BB962C8B-B14F-4D97-AF65-F5344CB8AC3E}">
        <p14:creationId xmlns:p14="http://schemas.microsoft.com/office/powerpoint/2010/main" val="20619462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Autofit/>
          </a:bodyPr>
          <a:lstStyle/>
          <a:p>
            <a:pPr algn="ctr"/>
            <a:r>
              <a:rPr lang="en-US" dirty="0"/>
              <a:t>New Weapons for Law Enforcement – Part 1</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Aft>
                <a:spcPts val="1200"/>
              </a:spcAft>
            </a:pPr>
            <a:r>
              <a:rPr lang="en-US" sz="2300" dirty="0"/>
              <a:t>Expands Government’s Authority to Subpoena Foreign Banks</a:t>
            </a:r>
          </a:p>
          <a:p>
            <a:pPr lvl="1">
              <a:spcAft>
                <a:spcPts val="1200"/>
              </a:spcAft>
            </a:pPr>
            <a:r>
              <a:rPr lang="en-US" sz="2300" b="1" i="1" dirty="0"/>
              <a:t>PAST</a:t>
            </a:r>
            <a:r>
              <a:rPr lang="en-US" sz="2300" dirty="0"/>
              <a:t>:  Could subpoena records relating </a:t>
            </a:r>
            <a:r>
              <a:rPr lang="en-US" sz="2300" u="sng" dirty="0"/>
              <a:t>only</a:t>
            </a:r>
            <a:r>
              <a:rPr lang="en-US" sz="2300" dirty="0"/>
              <a:t> to foreign bank’s corresponding U.S. Bank </a:t>
            </a:r>
          </a:p>
          <a:p>
            <a:pPr lvl="3">
              <a:spcAft>
                <a:spcPts val="1200"/>
              </a:spcAft>
              <a:buFont typeface="Wingdings" panose="05000000000000000000" pitchFamily="2" charset="2"/>
              <a:buChar char="§"/>
            </a:pPr>
            <a:r>
              <a:rPr lang="en-US" sz="2300" dirty="0"/>
              <a:t>Or use an MLAT (Mutual Legal Assistance Treaty)</a:t>
            </a:r>
          </a:p>
          <a:p>
            <a:pPr lvl="1">
              <a:spcAft>
                <a:spcPts val="1200"/>
              </a:spcAft>
            </a:pPr>
            <a:r>
              <a:rPr lang="en-US" sz="2300" b="1" i="1" dirty="0"/>
              <a:t>NOW</a:t>
            </a:r>
            <a:r>
              <a:rPr lang="en-US" sz="2300" dirty="0"/>
              <a:t>:  Can subpoena records relating to </a:t>
            </a:r>
            <a:r>
              <a:rPr lang="en-US" sz="2300" u="sng" dirty="0"/>
              <a:t>any</a:t>
            </a:r>
            <a:r>
              <a:rPr lang="en-US" sz="2300" dirty="0"/>
              <a:t> account at the foreign bank    		           that is subject of a:</a:t>
            </a:r>
          </a:p>
          <a:p>
            <a:pPr lvl="3">
              <a:spcAft>
                <a:spcPts val="1200"/>
              </a:spcAft>
              <a:buFont typeface="Wingdings" panose="05000000000000000000" pitchFamily="2" charset="2"/>
              <a:buChar char="§"/>
            </a:pPr>
            <a:r>
              <a:rPr lang="en-US" sz="2300" dirty="0"/>
              <a:t>Money Laundering Investigation</a:t>
            </a:r>
          </a:p>
          <a:p>
            <a:pPr lvl="3">
              <a:spcAft>
                <a:spcPts val="1200"/>
              </a:spcAft>
              <a:buFont typeface="Wingdings" panose="05000000000000000000" pitchFamily="2" charset="2"/>
              <a:buChar char="§"/>
            </a:pPr>
            <a:r>
              <a:rPr lang="en-US" sz="2300" dirty="0"/>
              <a:t>Civil Forfeiture Action</a:t>
            </a:r>
          </a:p>
          <a:p>
            <a:pPr marL="1371600" lvl="3" indent="0">
              <a:spcAft>
                <a:spcPts val="1200"/>
              </a:spcAft>
              <a:buNone/>
            </a:pPr>
            <a:r>
              <a:rPr lang="en-US" sz="2300" dirty="0"/>
              <a:t>    or</a:t>
            </a:r>
          </a:p>
          <a:p>
            <a:pPr lvl="3">
              <a:spcAft>
                <a:spcPts val="1200"/>
              </a:spcAft>
              <a:buFont typeface="Wingdings" panose="05000000000000000000" pitchFamily="2" charset="2"/>
              <a:buChar char="§"/>
            </a:pPr>
            <a:r>
              <a:rPr lang="en-US" sz="2300" dirty="0"/>
              <a:t>Federal Criminal Investigation </a:t>
            </a:r>
          </a:p>
          <a:p>
            <a:pPr lvl="1"/>
            <a:endParaRPr lang="en-US" dirty="0"/>
          </a:p>
          <a:p>
            <a:pPr marL="914400" lvl="2"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7CD376B-40A9-407F-9AA8-32E516ED4012}"/>
              </a:ext>
            </a:extLst>
          </p:cNvPr>
          <p:cNvSpPr>
            <a:spLocks noGrp="1"/>
          </p:cNvSpPr>
          <p:nvPr>
            <p:ph type="sldNum" sz="quarter" idx="12"/>
          </p:nvPr>
        </p:nvSpPr>
        <p:spPr/>
        <p:txBody>
          <a:bodyPr/>
          <a:lstStyle/>
          <a:p>
            <a:fld id="{5EA94DB2-6CC6-4DD6-BA3C-411722059C44}" type="slidenum">
              <a:rPr lang="en-US" smtClean="0"/>
              <a:t>23</a:t>
            </a:fld>
            <a:endParaRPr lang="en-US"/>
          </a:p>
        </p:txBody>
      </p:sp>
    </p:spTree>
    <p:extLst>
      <p:ext uri="{BB962C8B-B14F-4D97-AF65-F5344CB8AC3E}">
        <p14:creationId xmlns:p14="http://schemas.microsoft.com/office/powerpoint/2010/main" val="30298702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sz="4000" dirty="0"/>
              <a:t>New Weapons for Law Enforcement – Pt. 1 (cont’d)</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Autofit/>
          </a:bodyPr>
          <a:lstStyle/>
          <a:p>
            <a:pPr>
              <a:spcAft>
                <a:spcPts val="600"/>
              </a:spcAft>
            </a:pPr>
            <a:r>
              <a:rPr lang="en-US" b="1" i="1" dirty="0"/>
              <a:t>NEXUS</a:t>
            </a:r>
            <a:r>
              <a:rPr lang="en-US" dirty="0"/>
              <a:t>: Foreign banks need only have a branch in U.S., or 		       relationship with a corresponding bank in U.S.</a:t>
            </a:r>
          </a:p>
          <a:p>
            <a:pPr lvl="1">
              <a:spcAft>
                <a:spcPts val="600"/>
              </a:spcAft>
            </a:pPr>
            <a:r>
              <a:rPr lang="en-US" dirty="0"/>
              <a:t>Officers, Directors &amp; Employees of a foreign bank are prohibited from notifying an account holder or person named in the subpoena</a:t>
            </a:r>
          </a:p>
          <a:p>
            <a:pPr lvl="1">
              <a:spcAft>
                <a:spcPts val="600"/>
              </a:spcAft>
            </a:pPr>
            <a:r>
              <a:rPr lang="en-US" dirty="0"/>
              <a:t>Potential civil penalties:  </a:t>
            </a:r>
          </a:p>
          <a:p>
            <a:pPr lvl="2">
              <a:spcAft>
                <a:spcPts val="600"/>
              </a:spcAft>
            </a:pPr>
            <a:r>
              <a:rPr lang="en-US" dirty="0"/>
              <a:t>Double the amount of the suspected criminal proceeds sent through the correspondent account of the foreign bank in the related investigation </a:t>
            </a:r>
          </a:p>
          <a:p>
            <a:pPr marL="914400" lvl="2" indent="0">
              <a:spcAft>
                <a:spcPts val="600"/>
              </a:spcAft>
              <a:buNone/>
            </a:pPr>
            <a:r>
              <a:rPr lang="en-US" dirty="0"/>
              <a:t>	or </a:t>
            </a:r>
          </a:p>
          <a:p>
            <a:pPr lvl="2">
              <a:spcAft>
                <a:spcPts val="600"/>
              </a:spcAft>
            </a:pPr>
            <a:r>
              <a:rPr lang="en-US" dirty="0"/>
              <a:t>No more than $250,000 if no proceeds identified</a:t>
            </a:r>
          </a:p>
          <a:p>
            <a:pPr lvl="1">
              <a:spcAft>
                <a:spcPts val="600"/>
              </a:spcAft>
            </a:pPr>
            <a:r>
              <a:rPr lang="en-US" dirty="0"/>
              <a:t>A foreign bank that fails to comply with subpoena may be subject to civil penalty of up to $50 thousand per day</a:t>
            </a:r>
          </a:p>
        </p:txBody>
      </p:sp>
      <p:sp>
        <p:nvSpPr>
          <p:cNvPr id="4" name="Slide Number Placeholder 3">
            <a:extLst>
              <a:ext uri="{FF2B5EF4-FFF2-40B4-BE49-F238E27FC236}">
                <a16:creationId xmlns:a16="http://schemas.microsoft.com/office/drawing/2014/main" id="{FA12F33E-E2EC-4802-B74A-EDA49481EC89}"/>
              </a:ext>
            </a:extLst>
          </p:cNvPr>
          <p:cNvSpPr>
            <a:spLocks noGrp="1"/>
          </p:cNvSpPr>
          <p:nvPr>
            <p:ph type="sldNum" sz="quarter" idx="12"/>
          </p:nvPr>
        </p:nvSpPr>
        <p:spPr/>
        <p:txBody>
          <a:bodyPr/>
          <a:lstStyle/>
          <a:p>
            <a:fld id="{5EA94DB2-6CC6-4DD6-BA3C-411722059C44}" type="slidenum">
              <a:rPr lang="en-US" smtClean="0"/>
              <a:t>24</a:t>
            </a:fld>
            <a:endParaRPr lang="en-US"/>
          </a:p>
        </p:txBody>
      </p:sp>
    </p:spTree>
    <p:extLst>
      <p:ext uri="{BB962C8B-B14F-4D97-AF65-F5344CB8AC3E}">
        <p14:creationId xmlns:p14="http://schemas.microsoft.com/office/powerpoint/2010/main" val="23234439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Autofit/>
          </a:bodyPr>
          <a:lstStyle/>
          <a:p>
            <a:pPr algn="ctr"/>
            <a:r>
              <a:rPr lang="en-US" dirty="0"/>
              <a:t>New Weapons for Law Enforcement – Part 2</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rmAutofit/>
          </a:bodyPr>
          <a:lstStyle/>
          <a:p>
            <a:pPr>
              <a:spcAft>
                <a:spcPts val="1200"/>
              </a:spcAft>
            </a:pPr>
            <a:r>
              <a:rPr lang="en-US" dirty="0"/>
              <a:t>Allows financial institutions to share Suspicious Activity Reports (SARs) &amp; information with foreign law enforcement to combat criminal activity.</a:t>
            </a:r>
          </a:p>
          <a:p>
            <a:pPr lvl="1">
              <a:spcAft>
                <a:spcPts val="1200"/>
              </a:spcAft>
            </a:pPr>
            <a:r>
              <a:rPr lang="en-US" dirty="0"/>
              <a:t>Banks will receive guidance from FinCEN within 1 year on how to share SARs with foreign institutions</a:t>
            </a:r>
          </a:p>
          <a:p>
            <a:pPr lvl="1">
              <a:spcAft>
                <a:spcPts val="1200"/>
              </a:spcAft>
            </a:pPr>
            <a:r>
              <a:rPr lang="en-US" dirty="0"/>
              <a:t>FinCEN guidance may also include:</a:t>
            </a:r>
          </a:p>
          <a:p>
            <a:pPr lvl="2">
              <a:spcAft>
                <a:spcPts val="1200"/>
              </a:spcAft>
            </a:pPr>
            <a:r>
              <a:rPr lang="en-US" dirty="0"/>
              <a:t>Raising the monetary thresholds on which financial institutions must keep certain types of records</a:t>
            </a:r>
          </a:p>
          <a:p>
            <a:pPr marL="1371600" lvl="3" indent="0">
              <a:spcAft>
                <a:spcPts val="1200"/>
              </a:spcAft>
              <a:buNone/>
            </a:pPr>
            <a:r>
              <a:rPr lang="en-US" i="1" dirty="0"/>
              <a:t>and</a:t>
            </a:r>
          </a:p>
          <a:p>
            <a:pPr lvl="2">
              <a:spcAft>
                <a:spcPts val="1200"/>
              </a:spcAft>
            </a:pPr>
            <a:r>
              <a:rPr lang="en-US" dirty="0"/>
              <a:t>Lowering risk factors on certain types of transactions including charities &amp; embassy accounts</a:t>
            </a:r>
          </a:p>
        </p:txBody>
      </p:sp>
      <p:sp>
        <p:nvSpPr>
          <p:cNvPr id="4" name="Slide Number Placeholder 3">
            <a:extLst>
              <a:ext uri="{FF2B5EF4-FFF2-40B4-BE49-F238E27FC236}">
                <a16:creationId xmlns:a16="http://schemas.microsoft.com/office/drawing/2014/main" id="{39ABECC2-34C9-49C4-B3A6-3D493D325C2F}"/>
              </a:ext>
            </a:extLst>
          </p:cNvPr>
          <p:cNvSpPr>
            <a:spLocks noGrp="1"/>
          </p:cNvSpPr>
          <p:nvPr>
            <p:ph type="sldNum" sz="quarter" idx="12"/>
          </p:nvPr>
        </p:nvSpPr>
        <p:spPr/>
        <p:txBody>
          <a:bodyPr/>
          <a:lstStyle/>
          <a:p>
            <a:fld id="{5EA94DB2-6CC6-4DD6-BA3C-411722059C44}" type="slidenum">
              <a:rPr lang="en-US" smtClean="0"/>
              <a:t>25</a:t>
            </a:fld>
            <a:endParaRPr lang="en-US"/>
          </a:p>
        </p:txBody>
      </p:sp>
    </p:spTree>
    <p:extLst>
      <p:ext uri="{BB962C8B-B14F-4D97-AF65-F5344CB8AC3E}">
        <p14:creationId xmlns:p14="http://schemas.microsoft.com/office/powerpoint/2010/main" val="38965386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a:xfrm>
            <a:off x="838199" y="-13952"/>
            <a:ext cx="10863805" cy="1325563"/>
          </a:xfrm>
        </p:spPr>
        <p:txBody>
          <a:bodyPr>
            <a:noAutofit/>
          </a:bodyPr>
          <a:lstStyle/>
          <a:p>
            <a:pPr algn="l"/>
            <a:r>
              <a:rPr lang="en-US" sz="4600" dirty="0"/>
              <a:t>New Weapons for Law Enforcement –  </a:t>
            </a:r>
            <a:r>
              <a:rPr lang="en-US" sz="4000" dirty="0"/>
              <a:t>Part 3</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412124" y="1429555"/>
            <a:ext cx="11622034" cy="5291921"/>
          </a:xfrm>
        </p:spPr>
        <p:txBody>
          <a:bodyPr>
            <a:normAutofit lnSpcReduction="10000"/>
          </a:bodyPr>
          <a:lstStyle/>
          <a:p>
            <a:r>
              <a:rPr lang="en-US" sz="2600" dirty="0"/>
              <a:t>New Criminal Offenses Created under 31 USC § 5335</a:t>
            </a:r>
          </a:p>
          <a:p>
            <a:endParaRPr lang="en-US" dirty="0"/>
          </a:p>
          <a:p>
            <a:pPr lvl="1">
              <a:buFont typeface="Wingdings" panose="05000000000000000000" pitchFamily="2" charset="2"/>
              <a:buChar char="§"/>
            </a:pPr>
            <a:r>
              <a:rPr lang="en-US" dirty="0"/>
              <a:t>31 USC § 5335(b) – Prohibition</a:t>
            </a:r>
          </a:p>
          <a:p>
            <a:pPr lvl="1">
              <a:buFont typeface="Wingdings" panose="05000000000000000000" pitchFamily="2" charset="2"/>
              <a:buChar char="§"/>
            </a:pPr>
            <a:endParaRPr lang="en-US" dirty="0"/>
          </a:p>
          <a:p>
            <a:pPr lvl="1">
              <a:buFont typeface="Wingdings" panose="05000000000000000000" pitchFamily="2" charset="2"/>
              <a:buChar char="§"/>
            </a:pPr>
            <a:r>
              <a:rPr lang="en-US" dirty="0"/>
              <a:t>31 USC § 5335(c) – Source of Funds</a:t>
            </a:r>
          </a:p>
          <a:p>
            <a:pPr lvl="1">
              <a:buFont typeface="Wingdings" panose="05000000000000000000" pitchFamily="2" charset="2"/>
              <a:buChar char="§"/>
            </a:pPr>
            <a:endParaRPr lang="en-US" dirty="0"/>
          </a:p>
          <a:p>
            <a:pPr lvl="1">
              <a:buFont typeface="Wingdings" panose="05000000000000000000" pitchFamily="2" charset="2"/>
              <a:buChar char="§"/>
            </a:pPr>
            <a:r>
              <a:rPr lang="en-US" dirty="0"/>
              <a:t>Both carry the same penalties:</a:t>
            </a:r>
          </a:p>
          <a:p>
            <a:pPr lvl="2"/>
            <a:r>
              <a:rPr lang="en-US" dirty="0"/>
              <a:t>Maximum term of imprisonment of 10 years;</a:t>
            </a:r>
          </a:p>
          <a:p>
            <a:pPr lvl="2"/>
            <a:r>
              <a:rPr lang="en-US" dirty="0"/>
              <a:t>Maximum fine of $1,000,000;</a:t>
            </a:r>
          </a:p>
          <a:p>
            <a:pPr lvl="2"/>
            <a:r>
              <a:rPr lang="en-US" b="1" i="1" dirty="0"/>
              <a:t>OR BOTH</a:t>
            </a:r>
            <a:endParaRPr lang="en-US" sz="1800" dirty="0"/>
          </a:p>
          <a:p>
            <a:pPr lvl="1">
              <a:buFont typeface="Wingdings" panose="05000000000000000000" pitchFamily="2" charset="2"/>
              <a:buChar char="§"/>
            </a:pPr>
            <a:endParaRPr lang="en-US" dirty="0"/>
          </a:p>
          <a:p>
            <a:pPr lvl="1">
              <a:buFont typeface="Wingdings" panose="05000000000000000000" pitchFamily="2" charset="2"/>
              <a:buChar char="§"/>
            </a:pPr>
            <a:r>
              <a:rPr lang="en-US" dirty="0">
                <a:solidFill>
                  <a:prstClr val="black"/>
                </a:solidFill>
              </a:rPr>
              <a:t>31 USC </a:t>
            </a:r>
            <a:r>
              <a:rPr lang="en-US" dirty="0"/>
              <a:t>§ 5335(e) includes </a:t>
            </a:r>
            <a:r>
              <a:rPr lang="en-US" dirty="0">
                <a:solidFill>
                  <a:prstClr val="black"/>
                </a:solidFill>
              </a:rPr>
              <a:t>Criminal and Civil Forfeiture provisions</a:t>
            </a:r>
          </a:p>
          <a:p>
            <a:pPr marL="914400" lvl="2"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6E55E86-29A9-4BB6-816C-EF5241431626}"/>
              </a:ext>
            </a:extLst>
          </p:cNvPr>
          <p:cNvSpPr>
            <a:spLocks noGrp="1"/>
          </p:cNvSpPr>
          <p:nvPr>
            <p:ph type="sldNum" sz="quarter" idx="12"/>
          </p:nvPr>
        </p:nvSpPr>
        <p:spPr/>
        <p:txBody>
          <a:bodyPr/>
          <a:lstStyle/>
          <a:p>
            <a:fld id="{5EA94DB2-6CC6-4DD6-BA3C-411722059C44}" type="slidenum">
              <a:rPr lang="en-US" smtClean="0"/>
              <a:t>26</a:t>
            </a:fld>
            <a:endParaRPr lang="en-US"/>
          </a:p>
        </p:txBody>
      </p:sp>
    </p:spTree>
    <p:extLst>
      <p:ext uri="{BB962C8B-B14F-4D97-AF65-F5344CB8AC3E}">
        <p14:creationId xmlns:p14="http://schemas.microsoft.com/office/powerpoint/2010/main" val="16492378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a:xfrm>
            <a:off x="838200" y="101798"/>
            <a:ext cx="10515600" cy="1325563"/>
          </a:xfrm>
        </p:spPr>
        <p:txBody>
          <a:bodyPr>
            <a:noAutofit/>
          </a:bodyPr>
          <a:lstStyle/>
          <a:p>
            <a:pPr algn="ctr"/>
            <a:br>
              <a:rPr lang="en-US" b="1" u="sng" dirty="0"/>
            </a:br>
            <a:r>
              <a:rPr lang="en-US" u="sng" dirty="0"/>
              <a:t>31 USC § 5335(b) - Prohibition</a:t>
            </a:r>
            <a:br>
              <a:rPr lang="en-US" b="1" u="sng" dirty="0"/>
            </a:br>
            <a:endParaRPr lang="en-US" b="1" dirty="0"/>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412124" y="1429555"/>
            <a:ext cx="11622034" cy="5291921"/>
          </a:xfrm>
        </p:spPr>
        <p:txBody>
          <a:bodyPr>
            <a:normAutofit/>
          </a:bodyPr>
          <a:lstStyle/>
          <a:p>
            <a:pPr lvl="1"/>
            <a:r>
              <a:rPr lang="en-US" sz="3200" dirty="0"/>
              <a:t>Knowingly conceal or misrepresent to a financial institution         </a:t>
            </a:r>
            <a:r>
              <a:rPr lang="en-US" sz="3200" dirty="0">
                <a:highlight>
                  <a:srgbClr val="FFFF00"/>
                </a:highlight>
              </a:rPr>
              <a:t>a material fact concerning ownership or control of assets</a:t>
            </a:r>
            <a:r>
              <a:rPr lang="en-US" sz="3200" dirty="0"/>
              <a:t> involved in a monetary transaction </a:t>
            </a:r>
            <a:r>
              <a:rPr lang="en-US" sz="3200" b="1" i="1" dirty="0"/>
              <a:t>if</a:t>
            </a:r>
            <a:r>
              <a:rPr lang="en-US" sz="3200" dirty="0"/>
              <a:t>:</a:t>
            </a:r>
          </a:p>
          <a:p>
            <a:pPr lvl="2"/>
            <a:r>
              <a:rPr lang="en-US" sz="2800" dirty="0"/>
              <a:t>“the person or entity who owns or controls the assets is a senior foreign political figure, or any immediate family member or close associate of a senior foreign political figure” AND</a:t>
            </a:r>
          </a:p>
          <a:p>
            <a:pPr lvl="2"/>
            <a:r>
              <a:rPr lang="en-US" sz="2800" dirty="0"/>
              <a:t>Aggregate value of the assets involved in 1 or more monetary transactions is not less than $1million</a:t>
            </a:r>
          </a:p>
          <a:p>
            <a:pPr marL="457200" lvl="1" indent="0">
              <a:buNone/>
            </a:pPr>
            <a:endParaRPr lang="en-US" sz="2200" dirty="0"/>
          </a:p>
          <a:p>
            <a:pPr marL="457200" lvl="1" indent="0">
              <a:buNone/>
            </a:pPr>
            <a:endParaRPr lang="en-US" sz="2200" dirty="0"/>
          </a:p>
          <a:p>
            <a:pPr lvl="2"/>
            <a:endParaRPr lang="en-US" sz="1800" dirty="0"/>
          </a:p>
          <a:p>
            <a:pPr lvl="1"/>
            <a:endParaRPr lang="en-US" dirty="0"/>
          </a:p>
          <a:p>
            <a:pPr marL="914400" lvl="2"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6E55E86-29A9-4BB6-816C-EF5241431626}"/>
              </a:ext>
            </a:extLst>
          </p:cNvPr>
          <p:cNvSpPr>
            <a:spLocks noGrp="1"/>
          </p:cNvSpPr>
          <p:nvPr>
            <p:ph type="sldNum" sz="quarter" idx="12"/>
          </p:nvPr>
        </p:nvSpPr>
        <p:spPr/>
        <p:txBody>
          <a:bodyPr/>
          <a:lstStyle/>
          <a:p>
            <a:fld id="{5EA94DB2-6CC6-4DD6-BA3C-411722059C44}" type="slidenum">
              <a:rPr lang="en-US" smtClean="0"/>
              <a:t>27</a:t>
            </a:fld>
            <a:endParaRPr lang="en-US"/>
          </a:p>
        </p:txBody>
      </p:sp>
    </p:spTree>
    <p:extLst>
      <p:ext uri="{BB962C8B-B14F-4D97-AF65-F5344CB8AC3E}">
        <p14:creationId xmlns:p14="http://schemas.microsoft.com/office/powerpoint/2010/main" val="19893669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a:xfrm>
            <a:off x="838200" y="90223"/>
            <a:ext cx="10515600" cy="1325563"/>
          </a:xfrm>
        </p:spPr>
        <p:txBody>
          <a:bodyPr>
            <a:noAutofit/>
          </a:bodyPr>
          <a:lstStyle/>
          <a:p>
            <a:pPr marL="457200" lvl="1" indent="0" algn="ctr">
              <a:buNone/>
            </a:pPr>
            <a:r>
              <a:rPr lang="en-US" sz="4400" b="1" u="sng" kern="1200" dirty="0">
                <a:solidFill>
                  <a:schemeClr val="bg1"/>
                </a:solidFill>
                <a:latin typeface="+mj-lt"/>
                <a:ea typeface="+mj-ea"/>
                <a:cs typeface="+mj-cs"/>
              </a:rPr>
              <a:t>31 USC § 5335(c) – Source of Funds</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412124" y="1429555"/>
            <a:ext cx="11622034" cy="5291921"/>
          </a:xfrm>
        </p:spPr>
        <p:txBody>
          <a:bodyPr>
            <a:normAutofit/>
          </a:bodyPr>
          <a:lstStyle/>
          <a:p>
            <a:pPr marL="457200" lvl="1" indent="0">
              <a:buNone/>
            </a:pPr>
            <a:endParaRPr lang="en-US" sz="2200" dirty="0"/>
          </a:p>
          <a:p>
            <a:pPr lvl="1"/>
            <a:r>
              <a:rPr lang="en-US" sz="3200" dirty="0"/>
              <a:t>Knowingly conceal or misrepresent to/from a financial institution </a:t>
            </a:r>
            <a:r>
              <a:rPr lang="en-US" sz="3200" dirty="0">
                <a:highlight>
                  <a:srgbClr val="FFFF00"/>
                </a:highlight>
              </a:rPr>
              <a:t>a material fact concerning the source of funds </a:t>
            </a:r>
            <a:r>
              <a:rPr lang="en-US" sz="3200" dirty="0"/>
              <a:t>in a monetary transaction that:</a:t>
            </a:r>
          </a:p>
          <a:p>
            <a:pPr lvl="2"/>
            <a:r>
              <a:rPr lang="en-US" sz="2800" dirty="0"/>
              <a:t>Involves an entity found to be a primary money laundering concern</a:t>
            </a:r>
          </a:p>
          <a:p>
            <a:pPr marL="1371600" lvl="3" indent="0">
              <a:buNone/>
            </a:pPr>
            <a:r>
              <a:rPr lang="en-US" sz="2800" i="1" dirty="0"/>
              <a:t>and</a:t>
            </a:r>
          </a:p>
          <a:p>
            <a:pPr lvl="2"/>
            <a:r>
              <a:rPr lang="en-US" sz="2800" dirty="0"/>
              <a:t>Violates a prohibition on opening or maintaining a correspondent or payable through account</a:t>
            </a:r>
            <a:endParaRPr lang="en-US" sz="2400" dirty="0"/>
          </a:p>
          <a:p>
            <a:pPr lvl="2"/>
            <a:endParaRPr lang="en-US" sz="2400" dirty="0"/>
          </a:p>
          <a:p>
            <a:pPr lvl="1"/>
            <a:endParaRPr lang="en-US" sz="3200" dirty="0"/>
          </a:p>
          <a:p>
            <a:pPr marL="914400" lvl="2" indent="0">
              <a:buNone/>
            </a:pPr>
            <a:endParaRPr lang="en-US" sz="2800" dirty="0"/>
          </a:p>
          <a:p>
            <a:endParaRPr lang="en-US" sz="3600" dirty="0"/>
          </a:p>
          <a:p>
            <a:endParaRPr lang="en-US" dirty="0"/>
          </a:p>
        </p:txBody>
      </p:sp>
      <p:sp>
        <p:nvSpPr>
          <p:cNvPr id="4" name="Slide Number Placeholder 3">
            <a:extLst>
              <a:ext uri="{FF2B5EF4-FFF2-40B4-BE49-F238E27FC236}">
                <a16:creationId xmlns:a16="http://schemas.microsoft.com/office/drawing/2014/main" id="{A6E55E86-29A9-4BB6-816C-EF5241431626}"/>
              </a:ext>
            </a:extLst>
          </p:cNvPr>
          <p:cNvSpPr>
            <a:spLocks noGrp="1"/>
          </p:cNvSpPr>
          <p:nvPr>
            <p:ph type="sldNum" sz="quarter" idx="12"/>
          </p:nvPr>
        </p:nvSpPr>
        <p:spPr/>
        <p:txBody>
          <a:bodyPr/>
          <a:lstStyle/>
          <a:p>
            <a:fld id="{5EA94DB2-6CC6-4DD6-BA3C-411722059C44}" type="slidenum">
              <a:rPr lang="en-US" smtClean="0"/>
              <a:t>28</a:t>
            </a:fld>
            <a:endParaRPr lang="en-US"/>
          </a:p>
        </p:txBody>
      </p:sp>
    </p:spTree>
    <p:extLst>
      <p:ext uri="{BB962C8B-B14F-4D97-AF65-F5344CB8AC3E}">
        <p14:creationId xmlns:p14="http://schemas.microsoft.com/office/powerpoint/2010/main" val="188849702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Expansion of Whistleblower Program</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p:txBody>
          <a:bodyPr>
            <a:noAutofit/>
          </a:bodyPr>
          <a:lstStyle/>
          <a:p>
            <a:pPr>
              <a:spcAft>
                <a:spcPts val="900"/>
              </a:spcAft>
              <a:buFont typeface="Wingdings" panose="05000000000000000000" pitchFamily="2" charset="2"/>
              <a:buChar char="§"/>
            </a:pPr>
            <a:r>
              <a:rPr lang="en-US" sz="2600" dirty="0"/>
              <a:t>Increased the maximum award from $150,000 to </a:t>
            </a:r>
            <a:r>
              <a:rPr lang="en-US" sz="2600" b="1" dirty="0"/>
              <a:t>30% of the amount collected</a:t>
            </a:r>
            <a:r>
              <a:rPr lang="en-US" sz="2600" dirty="0"/>
              <a:t>       if that amount is greater than $1 million</a:t>
            </a:r>
          </a:p>
          <a:p>
            <a:pPr>
              <a:spcAft>
                <a:spcPts val="900"/>
              </a:spcAft>
              <a:buFont typeface="Wingdings" panose="05000000000000000000" pitchFamily="2" charset="2"/>
              <a:buChar char="§"/>
            </a:pPr>
            <a:r>
              <a:rPr lang="en-US" sz="2600" dirty="0"/>
              <a:t>Awards to whistleblowers remain in the discretion of Treasury Department</a:t>
            </a:r>
          </a:p>
          <a:p>
            <a:pPr>
              <a:spcAft>
                <a:spcPts val="900"/>
              </a:spcAft>
              <a:buFont typeface="Wingdings" panose="05000000000000000000" pitchFamily="2" charset="2"/>
              <a:buChar char="§"/>
            </a:pPr>
            <a:r>
              <a:rPr lang="en-US" sz="2600" dirty="0"/>
              <a:t>Provides protection for Whistleblower from retaliation</a:t>
            </a:r>
          </a:p>
          <a:p>
            <a:pPr lvl="1">
              <a:spcAft>
                <a:spcPts val="900"/>
              </a:spcAft>
              <a:buFont typeface="Wingdings" panose="05000000000000000000" pitchFamily="2" charset="2"/>
              <a:buChar char="§"/>
            </a:pPr>
            <a:r>
              <a:rPr lang="en-US" sz="2600" dirty="0"/>
              <a:t>Whistleblower may file a complaint with Department of Labor</a:t>
            </a:r>
          </a:p>
          <a:p>
            <a:pPr lvl="1">
              <a:spcAft>
                <a:spcPts val="900"/>
              </a:spcAft>
              <a:buFont typeface="Wingdings" panose="05000000000000000000" pitchFamily="2" charset="2"/>
              <a:buChar char="§"/>
            </a:pPr>
            <a:r>
              <a:rPr lang="en-US" sz="2600" dirty="0"/>
              <a:t>If Whistleblower prevails, employer may be required to:</a:t>
            </a:r>
          </a:p>
          <a:p>
            <a:pPr lvl="3">
              <a:spcAft>
                <a:spcPts val="900"/>
              </a:spcAft>
              <a:buFont typeface="Wingdings" panose="05000000000000000000" pitchFamily="2" charset="2"/>
              <a:buChar char="§"/>
            </a:pPr>
            <a:r>
              <a:rPr lang="en-US" sz="2600" dirty="0"/>
              <a:t>Reinstate the employee</a:t>
            </a:r>
          </a:p>
          <a:p>
            <a:pPr lvl="3">
              <a:spcAft>
                <a:spcPts val="900"/>
              </a:spcAft>
              <a:buFont typeface="Wingdings" panose="05000000000000000000" pitchFamily="2" charset="2"/>
              <a:buChar char="§"/>
            </a:pPr>
            <a:r>
              <a:rPr lang="en-US" sz="2600" dirty="0"/>
              <a:t>Pay compensatory damages; and</a:t>
            </a:r>
          </a:p>
          <a:p>
            <a:pPr lvl="3">
              <a:spcAft>
                <a:spcPts val="900"/>
              </a:spcAft>
              <a:buFont typeface="Wingdings" panose="05000000000000000000" pitchFamily="2" charset="2"/>
              <a:buChar char="§"/>
            </a:pPr>
            <a:r>
              <a:rPr lang="en-US" sz="2600" dirty="0"/>
              <a:t>Pay double the back pay &amp; interest</a:t>
            </a:r>
          </a:p>
        </p:txBody>
      </p:sp>
      <p:sp>
        <p:nvSpPr>
          <p:cNvPr id="4" name="Slide Number Placeholder 3">
            <a:extLst>
              <a:ext uri="{FF2B5EF4-FFF2-40B4-BE49-F238E27FC236}">
                <a16:creationId xmlns:a16="http://schemas.microsoft.com/office/drawing/2014/main" id="{CFABA13B-AE1F-47C6-AB77-941F46C99179}"/>
              </a:ext>
            </a:extLst>
          </p:cNvPr>
          <p:cNvSpPr>
            <a:spLocks noGrp="1"/>
          </p:cNvSpPr>
          <p:nvPr>
            <p:ph type="sldNum" sz="quarter" idx="12"/>
          </p:nvPr>
        </p:nvSpPr>
        <p:spPr/>
        <p:txBody>
          <a:bodyPr/>
          <a:lstStyle/>
          <a:p>
            <a:fld id="{5EA94DB2-6CC6-4DD6-BA3C-411722059C44}" type="slidenum">
              <a:rPr lang="en-US" smtClean="0"/>
              <a:t>29</a:t>
            </a:fld>
            <a:endParaRPr lang="en-US"/>
          </a:p>
        </p:txBody>
      </p:sp>
    </p:spTree>
    <p:extLst>
      <p:ext uri="{BB962C8B-B14F-4D97-AF65-F5344CB8AC3E}">
        <p14:creationId xmlns:p14="http://schemas.microsoft.com/office/powerpoint/2010/main" val="19734895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26DE-1349-4601-BF41-DB43F919F8AC}"/>
              </a:ext>
            </a:extLst>
          </p:cNvPr>
          <p:cNvSpPr>
            <a:spLocks noGrp="1"/>
          </p:cNvSpPr>
          <p:nvPr>
            <p:ph type="title"/>
          </p:nvPr>
        </p:nvSpPr>
        <p:spPr/>
        <p:txBody>
          <a:bodyPr>
            <a:normAutofit/>
          </a:bodyPr>
          <a:lstStyle/>
          <a:p>
            <a:pPr algn="ctr"/>
            <a:r>
              <a:rPr lang="en-US" dirty="0"/>
              <a:t>What is Money Laundering?</a:t>
            </a:r>
          </a:p>
        </p:txBody>
      </p:sp>
      <p:sp>
        <p:nvSpPr>
          <p:cNvPr id="3" name="Content Placeholder 2">
            <a:extLst>
              <a:ext uri="{FF2B5EF4-FFF2-40B4-BE49-F238E27FC236}">
                <a16:creationId xmlns:a16="http://schemas.microsoft.com/office/drawing/2014/main" id="{5A6B60B2-8B3D-426F-90BC-C984C9D598D5}"/>
              </a:ext>
            </a:extLst>
          </p:cNvPr>
          <p:cNvSpPr>
            <a:spLocks noGrp="1"/>
          </p:cNvSpPr>
          <p:nvPr>
            <p:ph idx="1"/>
          </p:nvPr>
        </p:nvSpPr>
        <p:spPr/>
        <p:txBody>
          <a:bodyPr>
            <a:normAutofit/>
          </a:bodyPr>
          <a:lstStyle/>
          <a:p>
            <a:pPr>
              <a:spcBef>
                <a:spcPts val="1200"/>
              </a:spcBef>
              <a:spcAft>
                <a:spcPts val="1800"/>
              </a:spcAft>
            </a:pPr>
            <a:r>
              <a:rPr lang="en-US" sz="3200" dirty="0"/>
              <a:t>Various types of financial transactions that are conducted by criminals to conceal the location, ownership, source, nature or control of illicit proceeds. </a:t>
            </a:r>
          </a:p>
          <a:p>
            <a:pPr>
              <a:spcBef>
                <a:spcPts val="1200"/>
              </a:spcBef>
              <a:spcAft>
                <a:spcPts val="1800"/>
              </a:spcAft>
            </a:pPr>
            <a:r>
              <a:rPr lang="en-US" sz="3200" dirty="0"/>
              <a:t>Illicit proceeds are made virtually unrecognizable from proceeds derived from legitimate sources and, thus, are usable within the national and international financial system. </a:t>
            </a:r>
          </a:p>
          <a:p>
            <a:pPr>
              <a:spcBef>
                <a:spcPts val="1200"/>
              </a:spcBef>
              <a:spcAft>
                <a:spcPts val="1800"/>
              </a:spcAft>
            </a:pPr>
            <a:r>
              <a:rPr lang="en-US" sz="3200" dirty="0"/>
              <a:t>Big Picture: Make dirty money legitimate</a:t>
            </a:r>
          </a:p>
        </p:txBody>
      </p:sp>
      <p:sp>
        <p:nvSpPr>
          <p:cNvPr id="4" name="Slide Number Placeholder 3">
            <a:extLst>
              <a:ext uri="{FF2B5EF4-FFF2-40B4-BE49-F238E27FC236}">
                <a16:creationId xmlns:a16="http://schemas.microsoft.com/office/drawing/2014/main" id="{AE35CEC6-3322-40E5-B2C9-03C9A391ADBC}"/>
              </a:ext>
            </a:extLst>
          </p:cNvPr>
          <p:cNvSpPr>
            <a:spLocks noGrp="1"/>
          </p:cNvSpPr>
          <p:nvPr>
            <p:ph type="sldNum" sz="quarter" idx="12"/>
          </p:nvPr>
        </p:nvSpPr>
        <p:spPr/>
        <p:txBody>
          <a:bodyPr/>
          <a:lstStyle/>
          <a:p>
            <a:fld id="{5EA94DB2-6CC6-4DD6-BA3C-411722059C44}" type="slidenum">
              <a:rPr lang="en-US" smtClean="0"/>
              <a:t>3</a:t>
            </a:fld>
            <a:endParaRPr lang="en-US"/>
          </a:p>
        </p:txBody>
      </p:sp>
    </p:spTree>
    <p:extLst>
      <p:ext uri="{BB962C8B-B14F-4D97-AF65-F5344CB8AC3E}">
        <p14:creationId xmlns:p14="http://schemas.microsoft.com/office/powerpoint/2010/main" val="40188054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721D-F2D6-4C4E-A91B-FA8EBEF8D219}"/>
              </a:ext>
            </a:extLst>
          </p:cNvPr>
          <p:cNvSpPr>
            <a:spLocks noGrp="1"/>
          </p:cNvSpPr>
          <p:nvPr>
            <p:ph type="title"/>
          </p:nvPr>
        </p:nvSpPr>
        <p:spPr/>
        <p:txBody>
          <a:bodyPr>
            <a:normAutofit/>
          </a:bodyPr>
          <a:lstStyle/>
          <a:p>
            <a:pPr algn="ctr"/>
            <a:r>
              <a:rPr lang="en-US" dirty="0"/>
              <a:t>Industry Input</a:t>
            </a:r>
          </a:p>
        </p:txBody>
      </p:sp>
      <p:sp>
        <p:nvSpPr>
          <p:cNvPr id="3" name="Content Placeholder 2">
            <a:extLst>
              <a:ext uri="{FF2B5EF4-FFF2-40B4-BE49-F238E27FC236}">
                <a16:creationId xmlns:a16="http://schemas.microsoft.com/office/drawing/2014/main" id="{BAFC1ED8-EFCB-4ED4-ADF4-831A9CC2A482}"/>
              </a:ext>
            </a:extLst>
          </p:cNvPr>
          <p:cNvSpPr>
            <a:spLocks noGrp="1"/>
          </p:cNvSpPr>
          <p:nvPr>
            <p:ph idx="1"/>
          </p:nvPr>
        </p:nvSpPr>
        <p:spPr>
          <a:xfrm>
            <a:off x="685800" y="1333181"/>
            <a:ext cx="11135412" cy="5205413"/>
          </a:xfrm>
        </p:spPr>
        <p:txBody>
          <a:bodyPr>
            <a:normAutofit/>
          </a:bodyPr>
          <a:lstStyle/>
          <a:p>
            <a:pPr>
              <a:spcBef>
                <a:spcPts val="1200"/>
              </a:spcBef>
              <a:spcAft>
                <a:spcPts val="1200"/>
              </a:spcAft>
            </a:pPr>
            <a:r>
              <a:rPr lang="en-US" sz="2600" dirty="0"/>
              <a:t>Financial Industry can help shape the Rules, Regulations &amp; Guidance which FinCEN must promulgate</a:t>
            </a:r>
          </a:p>
          <a:p>
            <a:pPr>
              <a:spcBef>
                <a:spcPts val="1200"/>
              </a:spcBef>
              <a:spcAft>
                <a:spcPts val="1200"/>
              </a:spcAft>
            </a:pPr>
            <a:r>
              <a:rPr lang="en-US" sz="2600" dirty="0"/>
              <a:t>FinCEN Director Kenneth Blanco invited the Financial Industry to comment       on the upcoming Advance Notice of Proposed Rulemaking (ANPRM), stating:</a:t>
            </a:r>
          </a:p>
          <a:p>
            <a:pPr lvl="1">
              <a:spcBef>
                <a:spcPts val="1200"/>
              </a:spcBef>
              <a:spcAft>
                <a:spcPts val="1200"/>
              </a:spcAft>
            </a:pPr>
            <a:r>
              <a:rPr lang="en-US" sz="2600" dirty="0"/>
              <a:t>“This is where your voice, your experiences and your thoughts truly matter.”</a:t>
            </a:r>
          </a:p>
          <a:p>
            <a:pPr lvl="1">
              <a:spcBef>
                <a:spcPts val="1200"/>
              </a:spcBef>
              <a:spcAft>
                <a:spcPts val="1200"/>
              </a:spcAft>
            </a:pPr>
            <a:r>
              <a:rPr lang="en-US" sz="2600" dirty="0"/>
              <a:t>“We review and consider every comment we receive to ensure our rules are            effective and clear.”</a:t>
            </a:r>
          </a:p>
          <a:p>
            <a:pPr>
              <a:spcBef>
                <a:spcPts val="1200"/>
              </a:spcBef>
              <a:spcAft>
                <a:spcPts val="1200"/>
              </a:spcAft>
            </a:pPr>
            <a:r>
              <a:rPr lang="en-US" sz="2600" dirty="0"/>
              <a:t>No timeline for the ANPRM has been set, but expect it to be within the          next 2-3 months</a:t>
            </a:r>
          </a:p>
        </p:txBody>
      </p:sp>
      <p:sp>
        <p:nvSpPr>
          <p:cNvPr id="4" name="Slide Number Placeholder 3">
            <a:extLst>
              <a:ext uri="{FF2B5EF4-FFF2-40B4-BE49-F238E27FC236}">
                <a16:creationId xmlns:a16="http://schemas.microsoft.com/office/drawing/2014/main" id="{05FA0419-8CB0-4F46-BC94-149074573455}"/>
              </a:ext>
            </a:extLst>
          </p:cNvPr>
          <p:cNvSpPr>
            <a:spLocks noGrp="1"/>
          </p:cNvSpPr>
          <p:nvPr>
            <p:ph type="sldNum" sz="quarter" idx="12"/>
          </p:nvPr>
        </p:nvSpPr>
        <p:spPr/>
        <p:txBody>
          <a:bodyPr/>
          <a:lstStyle/>
          <a:p>
            <a:fld id="{5EA94DB2-6CC6-4DD6-BA3C-411722059C44}" type="slidenum">
              <a:rPr lang="en-US" smtClean="0"/>
              <a:t>30</a:t>
            </a:fld>
            <a:endParaRPr lang="en-US"/>
          </a:p>
        </p:txBody>
      </p:sp>
    </p:spTree>
    <p:extLst>
      <p:ext uri="{BB962C8B-B14F-4D97-AF65-F5344CB8AC3E}">
        <p14:creationId xmlns:p14="http://schemas.microsoft.com/office/powerpoint/2010/main" val="42314390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1CE7-CFA0-4A09-9B6B-A552E263D135}"/>
              </a:ext>
            </a:extLst>
          </p:cNvPr>
          <p:cNvSpPr>
            <a:spLocks noGrp="1"/>
          </p:cNvSpPr>
          <p:nvPr>
            <p:ph type="title"/>
          </p:nvPr>
        </p:nvSpPr>
        <p:spPr/>
        <p:txBody>
          <a:bodyPr>
            <a:noAutofit/>
          </a:bodyPr>
          <a:lstStyle/>
          <a:p>
            <a:pPr algn="ctr"/>
            <a:r>
              <a:rPr lang="en-US" dirty="0"/>
              <a:t>Real World Example</a:t>
            </a:r>
          </a:p>
        </p:txBody>
      </p:sp>
      <p:sp>
        <p:nvSpPr>
          <p:cNvPr id="3" name="Content Placeholder 2">
            <a:extLst>
              <a:ext uri="{FF2B5EF4-FFF2-40B4-BE49-F238E27FC236}">
                <a16:creationId xmlns:a16="http://schemas.microsoft.com/office/drawing/2014/main" id="{DB9EA916-F7D6-4C1F-B6A9-4D2AFDB33579}"/>
              </a:ext>
            </a:extLst>
          </p:cNvPr>
          <p:cNvSpPr>
            <a:spLocks noGrp="1"/>
          </p:cNvSpPr>
          <p:nvPr>
            <p:ph idx="1"/>
          </p:nvPr>
        </p:nvSpPr>
        <p:spPr/>
        <p:txBody>
          <a:bodyPr>
            <a:normAutofit/>
          </a:bodyPr>
          <a:lstStyle/>
          <a:p>
            <a:pPr marL="0" indent="0">
              <a:spcBef>
                <a:spcPts val="1200"/>
              </a:spcBef>
              <a:spcAft>
                <a:spcPts val="2400"/>
              </a:spcAft>
              <a:buNone/>
            </a:pPr>
            <a:r>
              <a:rPr lang="en-US" sz="4400" dirty="0"/>
              <a:t>Bart:  Traditional Money Laundering</a:t>
            </a:r>
          </a:p>
          <a:p>
            <a:pPr marL="0" indent="0">
              <a:spcBef>
                <a:spcPts val="1200"/>
              </a:spcBef>
              <a:spcAft>
                <a:spcPts val="2400"/>
              </a:spcAft>
              <a:buNone/>
            </a:pPr>
            <a:r>
              <a:rPr lang="en-US" sz="4400" dirty="0"/>
              <a:t>Matt: Trade-Based Money Laundering</a:t>
            </a:r>
          </a:p>
        </p:txBody>
      </p:sp>
      <p:sp>
        <p:nvSpPr>
          <p:cNvPr id="4" name="Slide Number Placeholder 3">
            <a:extLst>
              <a:ext uri="{FF2B5EF4-FFF2-40B4-BE49-F238E27FC236}">
                <a16:creationId xmlns:a16="http://schemas.microsoft.com/office/drawing/2014/main" id="{D4C59358-90E8-4B40-857E-9CA45AB1461E}"/>
              </a:ext>
            </a:extLst>
          </p:cNvPr>
          <p:cNvSpPr>
            <a:spLocks noGrp="1"/>
          </p:cNvSpPr>
          <p:nvPr>
            <p:ph type="sldNum" sz="quarter" idx="12"/>
          </p:nvPr>
        </p:nvSpPr>
        <p:spPr/>
        <p:txBody>
          <a:bodyPr/>
          <a:lstStyle/>
          <a:p>
            <a:fld id="{5EA94DB2-6CC6-4DD6-BA3C-411722059C44}" type="slidenum">
              <a:rPr lang="en-US" smtClean="0"/>
              <a:t>31</a:t>
            </a:fld>
            <a:endParaRPr lang="en-US"/>
          </a:p>
        </p:txBody>
      </p:sp>
      <p:pic>
        <p:nvPicPr>
          <p:cNvPr id="6" name="Picture 5" descr="A picture containing text, accessory, case&#10;&#10;Description automatically generated">
            <a:extLst>
              <a:ext uri="{FF2B5EF4-FFF2-40B4-BE49-F238E27FC236}">
                <a16:creationId xmlns:a16="http://schemas.microsoft.com/office/drawing/2014/main" id="{21F3E143-13A1-4279-A099-0655DA2AEAAD}"/>
              </a:ext>
            </a:extLst>
          </p:cNvPr>
          <p:cNvPicPr>
            <a:picLocks noChangeAspect="1"/>
          </p:cNvPicPr>
          <p:nvPr/>
        </p:nvPicPr>
        <p:blipFill>
          <a:blip r:embed="rId3"/>
          <a:stretch>
            <a:fillRect/>
          </a:stretch>
        </p:blipFill>
        <p:spPr>
          <a:xfrm>
            <a:off x="786566" y="3429000"/>
            <a:ext cx="11068812" cy="2871216"/>
          </a:xfrm>
          <a:prstGeom prst="rect">
            <a:avLst/>
          </a:prstGeom>
        </p:spPr>
      </p:pic>
    </p:spTree>
    <p:extLst>
      <p:ext uri="{BB962C8B-B14F-4D97-AF65-F5344CB8AC3E}">
        <p14:creationId xmlns:p14="http://schemas.microsoft.com/office/powerpoint/2010/main" val="373868261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C511-4C5D-40D1-A6AF-63B13A62FA67}"/>
              </a:ext>
            </a:extLst>
          </p:cNvPr>
          <p:cNvSpPr>
            <a:spLocks noGrp="1"/>
          </p:cNvSpPr>
          <p:nvPr>
            <p:ph type="title"/>
          </p:nvPr>
        </p:nvSpPr>
        <p:spPr/>
        <p:txBody>
          <a:bodyPr>
            <a:normAutofit fontScale="90000"/>
          </a:bodyPr>
          <a:lstStyle/>
          <a:p>
            <a:r>
              <a:rPr lang="en-US" dirty="0"/>
              <a:t>Trade-Based Money Laundering / Black Market Peso Exchange</a:t>
            </a:r>
          </a:p>
        </p:txBody>
      </p:sp>
      <p:sp>
        <p:nvSpPr>
          <p:cNvPr id="5" name="Slide Number Placeholder 4">
            <a:extLst>
              <a:ext uri="{FF2B5EF4-FFF2-40B4-BE49-F238E27FC236}">
                <a16:creationId xmlns:a16="http://schemas.microsoft.com/office/drawing/2014/main" id="{F57C905D-1EB8-40A3-8F15-86BB9A456ED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44DD5A3-8AC1-44E9-988E-D4CE6D207E3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11F57D9-D91D-46C0-8105-AE70BEA06F84}"/>
              </a:ext>
            </a:extLst>
          </p:cNvPr>
          <p:cNvCxnSpPr/>
          <p:nvPr/>
        </p:nvCxnSpPr>
        <p:spPr>
          <a:xfrm>
            <a:off x="6114854" y="2073897"/>
            <a:ext cx="0" cy="3912123"/>
          </a:xfrm>
          <a:prstGeom prst="line">
            <a:avLst/>
          </a:prstGeom>
          <a:ln w="76200">
            <a:solidFill>
              <a:srgbClr val="FF0000"/>
            </a:solidFill>
          </a:ln>
          <a:effectLst/>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9AC3908-42CE-415A-836E-751CD122EF06}"/>
              </a:ext>
            </a:extLst>
          </p:cNvPr>
          <p:cNvSpPr txBox="1"/>
          <p:nvPr/>
        </p:nvSpPr>
        <p:spPr>
          <a:xfrm>
            <a:off x="2055044" y="1200868"/>
            <a:ext cx="22435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Mexico</a:t>
            </a:r>
          </a:p>
        </p:txBody>
      </p:sp>
      <p:sp>
        <p:nvSpPr>
          <p:cNvPr id="12" name="TextBox 11">
            <a:extLst>
              <a:ext uri="{FF2B5EF4-FFF2-40B4-BE49-F238E27FC236}">
                <a16:creationId xmlns:a16="http://schemas.microsoft.com/office/drawing/2014/main" id="{79BAAC96-BD94-4A2D-A07F-B074B44D7A08}"/>
              </a:ext>
            </a:extLst>
          </p:cNvPr>
          <p:cNvSpPr txBox="1"/>
          <p:nvPr/>
        </p:nvSpPr>
        <p:spPr>
          <a:xfrm>
            <a:off x="6966411" y="1200868"/>
            <a:ext cx="42043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United States</a:t>
            </a:r>
          </a:p>
        </p:txBody>
      </p:sp>
      <p:sp>
        <p:nvSpPr>
          <p:cNvPr id="14" name="Rectangle: Rounded Corners 13">
            <a:extLst>
              <a:ext uri="{FF2B5EF4-FFF2-40B4-BE49-F238E27FC236}">
                <a16:creationId xmlns:a16="http://schemas.microsoft.com/office/drawing/2014/main" id="{A04280B2-9B94-4A39-B7A3-9D4A200FC4E6}"/>
              </a:ext>
            </a:extLst>
          </p:cNvPr>
          <p:cNvSpPr/>
          <p:nvPr/>
        </p:nvSpPr>
        <p:spPr>
          <a:xfrm>
            <a:off x="6724192" y="1919619"/>
            <a:ext cx="914400" cy="914400"/>
          </a:xfrm>
          <a:prstGeom prst="round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CJNG Cell</a:t>
            </a:r>
          </a:p>
        </p:txBody>
      </p:sp>
      <p:sp>
        <p:nvSpPr>
          <p:cNvPr id="15" name="Rectangle: Rounded Corners 14">
            <a:extLst>
              <a:ext uri="{FF2B5EF4-FFF2-40B4-BE49-F238E27FC236}">
                <a16:creationId xmlns:a16="http://schemas.microsoft.com/office/drawing/2014/main" id="{2B01BBD9-79C4-4857-BCA3-3A8CBE3A9267}"/>
              </a:ext>
            </a:extLst>
          </p:cNvPr>
          <p:cNvSpPr/>
          <p:nvPr/>
        </p:nvSpPr>
        <p:spPr>
          <a:xfrm>
            <a:off x="768284" y="2151748"/>
            <a:ext cx="2399115" cy="1948912"/>
          </a:xfrm>
          <a:prstGeom prst="round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New Jalisco Generation Cartel (CJNG)</a:t>
            </a:r>
          </a:p>
        </p:txBody>
      </p:sp>
      <p:sp>
        <p:nvSpPr>
          <p:cNvPr id="16" name="Rectangle: Rounded Corners 15">
            <a:extLst>
              <a:ext uri="{FF2B5EF4-FFF2-40B4-BE49-F238E27FC236}">
                <a16:creationId xmlns:a16="http://schemas.microsoft.com/office/drawing/2014/main" id="{576D7BD0-F927-4B42-87EC-541950C64675}"/>
              </a:ext>
            </a:extLst>
          </p:cNvPr>
          <p:cNvSpPr/>
          <p:nvPr/>
        </p:nvSpPr>
        <p:spPr>
          <a:xfrm>
            <a:off x="9298438" y="2642643"/>
            <a:ext cx="1682684" cy="1274974"/>
          </a:xfrm>
          <a:prstGeom prst="round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Drug Purchasers</a:t>
            </a:r>
          </a:p>
        </p:txBody>
      </p:sp>
      <p:sp>
        <p:nvSpPr>
          <p:cNvPr id="24" name="Arrow: Right 23">
            <a:extLst>
              <a:ext uri="{FF2B5EF4-FFF2-40B4-BE49-F238E27FC236}">
                <a16:creationId xmlns:a16="http://schemas.microsoft.com/office/drawing/2014/main" id="{837A09F0-D193-400C-9F44-9368A1C8B972}"/>
              </a:ext>
            </a:extLst>
          </p:cNvPr>
          <p:cNvSpPr/>
          <p:nvPr/>
        </p:nvSpPr>
        <p:spPr>
          <a:xfrm rot="1642491">
            <a:off x="7752473" y="2516875"/>
            <a:ext cx="1361787" cy="476874"/>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Drugs</a:t>
            </a:r>
          </a:p>
        </p:txBody>
      </p:sp>
      <p:pic>
        <p:nvPicPr>
          <p:cNvPr id="27" name="Picture 26">
            <a:extLst>
              <a:ext uri="{FF2B5EF4-FFF2-40B4-BE49-F238E27FC236}">
                <a16:creationId xmlns:a16="http://schemas.microsoft.com/office/drawing/2014/main" id="{9A3D82E3-98FD-4EA1-9527-2405B5D2F76F}"/>
              </a:ext>
            </a:extLst>
          </p:cNvPr>
          <p:cNvPicPr>
            <a:picLocks noChangeAspect="1"/>
          </p:cNvPicPr>
          <p:nvPr/>
        </p:nvPicPr>
        <p:blipFill>
          <a:blip r:embed="rId3"/>
          <a:stretch>
            <a:fillRect/>
          </a:stretch>
        </p:blipFill>
        <p:spPr>
          <a:xfrm>
            <a:off x="7774701" y="3296627"/>
            <a:ext cx="307399" cy="600940"/>
          </a:xfrm>
          <a:prstGeom prst="rect">
            <a:avLst/>
          </a:prstGeom>
        </p:spPr>
      </p:pic>
      <p:sp>
        <p:nvSpPr>
          <p:cNvPr id="28" name="Rectangle: Rounded Corners 27">
            <a:extLst>
              <a:ext uri="{FF2B5EF4-FFF2-40B4-BE49-F238E27FC236}">
                <a16:creationId xmlns:a16="http://schemas.microsoft.com/office/drawing/2014/main" id="{FBB721BD-C9BD-4975-BA0A-7EAA5FE0ADD8}"/>
              </a:ext>
            </a:extLst>
          </p:cNvPr>
          <p:cNvSpPr/>
          <p:nvPr/>
        </p:nvSpPr>
        <p:spPr>
          <a:xfrm>
            <a:off x="6560489" y="5124201"/>
            <a:ext cx="2735822" cy="1174587"/>
          </a:xfrm>
          <a:prstGeom prst="round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US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 BOA Account</a:t>
            </a:r>
          </a:p>
        </p:txBody>
      </p:sp>
      <p:sp>
        <p:nvSpPr>
          <p:cNvPr id="29" name="Rectangle: Rounded Corners 28">
            <a:extLst>
              <a:ext uri="{FF2B5EF4-FFF2-40B4-BE49-F238E27FC236}">
                <a16:creationId xmlns:a16="http://schemas.microsoft.com/office/drawing/2014/main" id="{B0D5EBBB-F547-4F61-9193-E9167670CF04}"/>
              </a:ext>
            </a:extLst>
          </p:cNvPr>
          <p:cNvSpPr/>
          <p:nvPr/>
        </p:nvSpPr>
        <p:spPr>
          <a:xfrm>
            <a:off x="1507635" y="5305923"/>
            <a:ext cx="1651740" cy="1055803"/>
          </a:xfrm>
          <a:prstGeom prst="round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MX Business</a:t>
            </a:r>
          </a:p>
        </p:txBody>
      </p:sp>
      <p:sp>
        <p:nvSpPr>
          <p:cNvPr id="30" name="Rectangle: Rounded Corners 29">
            <a:extLst>
              <a:ext uri="{FF2B5EF4-FFF2-40B4-BE49-F238E27FC236}">
                <a16:creationId xmlns:a16="http://schemas.microsoft.com/office/drawing/2014/main" id="{8CBF3F5A-6C5A-423A-B095-B54B41D957D3}"/>
              </a:ext>
            </a:extLst>
          </p:cNvPr>
          <p:cNvSpPr/>
          <p:nvPr/>
        </p:nvSpPr>
        <p:spPr>
          <a:xfrm>
            <a:off x="3965418" y="3429000"/>
            <a:ext cx="1651740" cy="1174587"/>
          </a:xfrm>
          <a:prstGeom prst="round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Peso Broker</a:t>
            </a:r>
          </a:p>
        </p:txBody>
      </p:sp>
      <p:sp>
        <p:nvSpPr>
          <p:cNvPr id="31" name="Arrow: Right 30">
            <a:extLst>
              <a:ext uri="{FF2B5EF4-FFF2-40B4-BE49-F238E27FC236}">
                <a16:creationId xmlns:a16="http://schemas.microsoft.com/office/drawing/2014/main" id="{CC2E9614-2810-4563-8668-5A01165FC707}"/>
              </a:ext>
            </a:extLst>
          </p:cNvPr>
          <p:cNvSpPr/>
          <p:nvPr/>
        </p:nvSpPr>
        <p:spPr>
          <a:xfrm rot="10800000">
            <a:off x="3523793" y="5339820"/>
            <a:ext cx="2797179" cy="480767"/>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3B3E1878-660B-4CB9-A38B-3A91402A332E}"/>
              </a:ext>
            </a:extLst>
          </p:cNvPr>
          <p:cNvSpPr/>
          <p:nvPr/>
        </p:nvSpPr>
        <p:spPr>
          <a:xfrm rot="19376400">
            <a:off x="2977603" y="4504092"/>
            <a:ext cx="1519114" cy="818689"/>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Clean pesos</a:t>
            </a:r>
          </a:p>
        </p:txBody>
      </p:sp>
      <p:pic>
        <p:nvPicPr>
          <p:cNvPr id="36" name="Picture 35">
            <a:extLst>
              <a:ext uri="{FF2B5EF4-FFF2-40B4-BE49-F238E27FC236}">
                <a16:creationId xmlns:a16="http://schemas.microsoft.com/office/drawing/2014/main" id="{6237B1E7-F79D-40CC-B8C5-4AB834A0ABBC}"/>
              </a:ext>
            </a:extLst>
          </p:cNvPr>
          <p:cNvPicPr>
            <a:picLocks noChangeAspect="1"/>
          </p:cNvPicPr>
          <p:nvPr/>
        </p:nvPicPr>
        <p:blipFill>
          <a:blip r:embed="rId3"/>
          <a:stretch>
            <a:fillRect/>
          </a:stretch>
        </p:blipFill>
        <p:spPr>
          <a:xfrm>
            <a:off x="2860000" y="4295761"/>
            <a:ext cx="307399" cy="600940"/>
          </a:xfrm>
          <a:prstGeom prst="rect">
            <a:avLst/>
          </a:prstGeom>
        </p:spPr>
      </p:pic>
      <p:pic>
        <p:nvPicPr>
          <p:cNvPr id="38" name="Picture 37">
            <a:extLst>
              <a:ext uri="{FF2B5EF4-FFF2-40B4-BE49-F238E27FC236}">
                <a16:creationId xmlns:a16="http://schemas.microsoft.com/office/drawing/2014/main" id="{69F3BA4C-A226-495A-B4A8-6CC246CA6E43}"/>
              </a:ext>
            </a:extLst>
          </p:cNvPr>
          <p:cNvPicPr>
            <a:picLocks noChangeAspect="1"/>
          </p:cNvPicPr>
          <p:nvPr/>
        </p:nvPicPr>
        <p:blipFill>
          <a:blip r:embed="rId3"/>
          <a:stretch>
            <a:fillRect/>
          </a:stretch>
        </p:blipFill>
        <p:spPr>
          <a:xfrm>
            <a:off x="4230037" y="2326384"/>
            <a:ext cx="307399" cy="600940"/>
          </a:xfrm>
          <a:prstGeom prst="rect">
            <a:avLst/>
          </a:prstGeom>
        </p:spPr>
      </p:pic>
      <p:pic>
        <p:nvPicPr>
          <p:cNvPr id="39" name="Picture 38">
            <a:extLst>
              <a:ext uri="{FF2B5EF4-FFF2-40B4-BE49-F238E27FC236}">
                <a16:creationId xmlns:a16="http://schemas.microsoft.com/office/drawing/2014/main" id="{13FB7BF9-394A-4B58-98E3-C16548B7D66D}"/>
              </a:ext>
            </a:extLst>
          </p:cNvPr>
          <p:cNvPicPr>
            <a:picLocks noChangeAspect="1"/>
          </p:cNvPicPr>
          <p:nvPr/>
        </p:nvPicPr>
        <p:blipFill>
          <a:blip r:embed="rId3"/>
          <a:stretch>
            <a:fillRect/>
          </a:stretch>
        </p:blipFill>
        <p:spPr>
          <a:xfrm>
            <a:off x="6370674" y="3715823"/>
            <a:ext cx="307399" cy="600940"/>
          </a:xfrm>
          <a:prstGeom prst="rect">
            <a:avLst/>
          </a:prstGeom>
        </p:spPr>
      </p:pic>
      <p:sp>
        <p:nvSpPr>
          <p:cNvPr id="40" name="Arrow: Right 39">
            <a:extLst>
              <a:ext uri="{FF2B5EF4-FFF2-40B4-BE49-F238E27FC236}">
                <a16:creationId xmlns:a16="http://schemas.microsoft.com/office/drawing/2014/main" id="{07D18209-731F-4B67-B0F8-22DC2D728307}"/>
              </a:ext>
            </a:extLst>
          </p:cNvPr>
          <p:cNvSpPr/>
          <p:nvPr/>
        </p:nvSpPr>
        <p:spPr>
          <a:xfrm rot="5400000">
            <a:off x="5906902" y="3706776"/>
            <a:ext cx="2007724" cy="476874"/>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C9C76F93-E1F5-4F38-8728-8BCF119CAB51}"/>
              </a:ext>
            </a:extLst>
          </p:cNvPr>
          <p:cNvPicPr>
            <a:picLocks noChangeAspect="1"/>
          </p:cNvPicPr>
          <p:nvPr/>
        </p:nvPicPr>
        <p:blipFill>
          <a:blip r:embed="rId4"/>
          <a:stretch>
            <a:fillRect/>
          </a:stretch>
        </p:blipFill>
        <p:spPr>
          <a:xfrm>
            <a:off x="4125130" y="5690541"/>
            <a:ext cx="1647825" cy="533400"/>
          </a:xfrm>
          <a:prstGeom prst="rect">
            <a:avLst/>
          </a:prstGeom>
        </p:spPr>
      </p:pic>
      <p:sp>
        <p:nvSpPr>
          <p:cNvPr id="43" name="Speech Bubble: Oval 42">
            <a:extLst>
              <a:ext uri="{FF2B5EF4-FFF2-40B4-BE49-F238E27FC236}">
                <a16:creationId xmlns:a16="http://schemas.microsoft.com/office/drawing/2014/main" id="{170FD982-4C10-4FAA-8948-E49A8A386622}"/>
              </a:ext>
            </a:extLst>
          </p:cNvPr>
          <p:cNvSpPr/>
          <p:nvPr/>
        </p:nvSpPr>
        <p:spPr>
          <a:xfrm>
            <a:off x="606553" y="4828471"/>
            <a:ext cx="1861566" cy="653313"/>
          </a:xfrm>
          <a:prstGeom prst="wedgeEllipseCallou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“We want b-balls!”</a:t>
            </a:r>
          </a:p>
        </p:txBody>
      </p:sp>
      <p:sp>
        <p:nvSpPr>
          <p:cNvPr id="45" name="Speech Bubble: Oval 44">
            <a:extLst>
              <a:ext uri="{FF2B5EF4-FFF2-40B4-BE49-F238E27FC236}">
                <a16:creationId xmlns:a16="http://schemas.microsoft.com/office/drawing/2014/main" id="{07D36E11-A182-4F56-B8CE-0817518FB071}"/>
              </a:ext>
            </a:extLst>
          </p:cNvPr>
          <p:cNvSpPr/>
          <p:nvPr/>
        </p:nvSpPr>
        <p:spPr>
          <a:xfrm>
            <a:off x="8976975" y="5052734"/>
            <a:ext cx="1861566" cy="653313"/>
          </a:xfrm>
          <a:prstGeom prst="wedgeEllipseCallou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“We sell b-balls!”</a:t>
            </a:r>
          </a:p>
        </p:txBody>
      </p:sp>
      <p:sp>
        <p:nvSpPr>
          <p:cNvPr id="46" name="Arrow: Left 45">
            <a:extLst>
              <a:ext uri="{FF2B5EF4-FFF2-40B4-BE49-F238E27FC236}">
                <a16:creationId xmlns:a16="http://schemas.microsoft.com/office/drawing/2014/main" id="{74B42FCA-BD7B-4410-A8D5-36FA8CF86F92}"/>
              </a:ext>
            </a:extLst>
          </p:cNvPr>
          <p:cNvSpPr/>
          <p:nvPr/>
        </p:nvSpPr>
        <p:spPr>
          <a:xfrm rot="1145681">
            <a:off x="3140158" y="2606546"/>
            <a:ext cx="1758358" cy="721339"/>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Clean pesos</a:t>
            </a:r>
          </a:p>
        </p:txBody>
      </p:sp>
      <p:sp>
        <p:nvSpPr>
          <p:cNvPr id="47" name="Arrow: Left 46">
            <a:extLst>
              <a:ext uri="{FF2B5EF4-FFF2-40B4-BE49-F238E27FC236}">
                <a16:creationId xmlns:a16="http://schemas.microsoft.com/office/drawing/2014/main" id="{7A24EE2D-8F96-4D9C-A1A5-6E5145261CC4}"/>
              </a:ext>
            </a:extLst>
          </p:cNvPr>
          <p:cNvSpPr/>
          <p:nvPr/>
        </p:nvSpPr>
        <p:spPr>
          <a:xfrm rot="1643170">
            <a:off x="7470103" y="2934572"/>
            <a:ext cx="1507432" cy="540423"/>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Dirty Dollars</a:t>
            </a:r>
          </a:p>
        </p:txBody>
      </p:sp>
      <p:sp>
        <p:nvSpPr>
          <p:cNvPr id="48" name="Arrow: Right 47">
            <a:extLst>
              <a:ext uri="{FF2B5EF4-FFF2-40B4-BE49-F238E27FC236}">
                <a16:creationId xmlns:a16="http://schemas.microsoft.com/office/drawing/2014/main" id="{09DA60C3-204D-4C2E-A01F-F6858228E670}"/>
              </a:ext>
            </a:extLst>
          </p:cNvPr>
          <p:cNvSpPr/>
          <p:nvPr/>
        </p:nvSpPr>
        <p:spPr>
          <a:xfrm rot="1596082">
            <a:off x="5059932" y="4371397"/>
            <a:ext cx="2330792" cy="976856"/>
          </a:xfrm>
          <a:prstGeom prst="right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“Those deposits are for the MX b-balls!”</a:t>
            </a:r>
          </a:p>
        </p:txBody>
      </p:sp>
      <p:sp>
        <p:nvSpPr>
          <p:cNvPr id="49" name="Arrow: Right 48">
            <a:extLst>
              <a:ext uri="{FF2B5EF4-FFF2-40B4-BE49-F238E27FC236}">
                <a16:creationId xmlns:a16="http://schemas.microsoft.com/office/drawing/2014/main" id="{788D796B-808D-4365-80D6-0166C65D3D5A}"/>
              </a:ext>
            </a:extLst>
          </p:cNvPr>
          <p:cNvSpPr/>
          <p:nvPr/>
        </p:nvSpPr>
        <p:spPr>
          <a:xfrm>
            <a:off x="3097763" y="1869553"/>
            <a:ext cx="3548437" cy="772301"/>
          </a:xfrm>
          <a:prstGeom prst="right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“Release the Dirty Dollars!”</a:t>
            </a:r>
          </a:p>
        </p:txBody>
      </p:sp>
      <p:sp>
        <p:nvSpPr>
          <p:cNvPr id="32" name="Speech Bubble: Oval 31">
            <a:extLst>
              <a:ext uri="{FF2B5EF4-FFF2-40B4-BE49-F238E27FC236}">
                <a16:creationId xmlns:a16="http://schemas.microsoft.com/office/drawing/2014/main" id="{242C2B48-1849-4F46-B0BD-289DE40BB4E9}"/>
              </a:ext>
            </a:extLst>
          </p:cNvPr>
          <p:cNvSpPr/>
          <p:nvPr/>
        </p:nvSpPr>
        <p:spPr>
          <a:xfrm>
            <a:off x="158947" y="1446528"/>
            <a:ext cx="2199435" cy="1047562"/>
          </a:xfrm>
          <a:prstGeom prst="wedgeEllipseCallou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“Wow, great exchange rate!”</a:t>
            </a:r>
          </a:p>
        </p:txBody>
      </p:sp>
    </p:spTree>
    <p:extLst>
      <p:ext uri="{BB962C8B-B14F-4D97-AF65-F5344CB8AC3E}">
        <p14:creationId xmlns:p14="http://schemas.microsoft.com/office/powerpoint/2010/main" val="2705367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1" nodeType="clickEffect">
                                  <p:stCondLst>
                                    <p:cond delay="0"/>
                                  </p:stCondLst>
                                  <p:childTnLst>
                                    <p:set>
                                      <p:cBhvr>
                                        <p:cTn id="10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4" grpId="0" animBg="1"/>
      <p:bldP spid="28" grpId="0" animBg="1"/>
      <p:bldP spid="29" grpId="0" animBg="1"/>
      <p:bldP spid="30" grpId="0" animBg="1"/>
      <p:bldP spid="31" grpId="0" animBg="1"/>
      <p:bldP spid="35" grpId="0" animBg="1"/>
      <p:bldP spid="40" grpId="0" animBg="1"/>
      <p:bldP spid="43" grpId="0" animBg="1"/>
      <p:bldP spid="45" grpId="0" animBg="1"/>
      <p:bldP spid="46" grpId="0" animBg="1"/>
      <p:bldP spid="47" grpId="0" animBg="1"/>
      <p:bldP spid="48" grpId="0" animBg="1"/>
      <p:bldP spid="49" grpId="0" animBg="1"/>
      <p:bldP spid="49" grpId="1" animBg="1"/>
      <p:bldP spid="32" grpId="0" animBg="1"/>
      <p:bldP spid="3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7941-738B-4C3C-8D17-F755E59826D7}"/>
              </a:ext>
            </a:extLst>
          </p:cNvPr>
          <p:cNvSpPr>
            <a:spLocks noGrp="1"/>
          </p:cNvSpPr>
          <p:nvPr>
            <p:ph type="title"/>
          </p:nvPr>
        </p:nvSpPr>
        <p:spPr/>
        <p:txBody>
          <a:bodyPr>
            <a:noAutofit/>
          </a:bodyPr>
          <a:lstStyle/>
          <a:p>
            <a:pPr algn="ctr"/>
            <a:r>
              <a:rPr lang="en-US" dirty="0"/>
              <a:t>Why does the AMLA matter to your clients?</a:t>
            </a:r>
          </a:p>
        </p:txBody>
      </p:sp>
      <p:sp>
        <p:nvSpPr>
          <p:cNvPr id="3" name="Content Placeholder 2">
            <a:extLst>
              <a:ext uri="{FF2B5EF4-FFF2-40B4-BE49-F238E27FC236}">
                <a16:creationId xmlns:a16="http://schemas.microsoft.com/office/drawing/2014/main" id="{0AA09E0D-36F6-49FE-B2C8-B8F5F79A5A0A}"/>
              </a:ext>
            </a:extLst>
          </p:cNvPr>
          <p:cNvSpPr>
            <a:spLocks noGrp="1"/>
          </p:cNvSpPr>
          <p:nvPr>
            <p:ph idx="1"/>
          </p:nvPr>
        </p:nvSpPr>
        <p:spPr/>
        <p:txBody>
          <a:bodyPr>
            <a:normAutofit/>
          </a:bodyPr>
          <a:lstStyle/>
          <a:p>
            <a:pPr>
              <a:spcBef>
                <a:spcPts val="1200"/>
              </a:spcBef>
              <a:spcAft>
                <a:spcPts val="1800"/>
              </a:spcAft>
            </a:pPr>
            <a:endParaRPr lang="en-US" sz="3200" dirty="0"/>
          </a:p>
          <a:p>
            <a:pPr>
              <a:spcBef>
                <a:spcPts val="1200"/>
              </a:spcBef>
              <a:spcAft>
                <a:spcPts val="1800"/>
              </a:spcAft>
            </a:pPr>
            <a:r>
              <a:rPr lang="en-US" sz="3200" dirty="0"/>
              <a:t>Imposes criminal &amp; civil liability upon businesses and high net worth individuals </a:t>
            </a:r>
          </a:p>
          <a:p>
            <a:pPr>
              <a:spcBef>
                <a:spcPts val="1200"/>
              </a:spcBef>
              <a:spcAft>
                <a:spcPts val="1800"/>
              </a:spcAft>
            </a:pPr>
            <a:r>
              <a:rPr lang="en-US" sz="3200" dirty="0"/>
              <a:t>Low threshold for the Government to prove intent</a:t>
            </a:r>
          </a:p>
          <a:p>
            <a:pPr>
              <a:spcBef>
                <a:spcPts val="1200"/>
              </a:spcBef>
              <a:spcAft>
                <a:spcPts val="1800"/>
              </a:spcAft>
            </a:pPr>
            <a:r>
              <a:rPr lang="en-US" sz="3200" dirty="0"/>
              <a:t>Imposes registration requirements for small businesses</a:t>
            </a:r>
          </a:p>
        </p:txBody>
      </p:sp>
      <p:sp>
        <p:nvSpPr>
          <p:cNvPr id="4" name="Slide Number Placeholder 3">
            <a:extLst>
              <a:ext uri="{FF2B5EF4-FFF2-40B4-BE49-F238E27FC236}">
                <a16:creationId xmlns:a16="http://schemas.microsoft.com/office/drawing/2014/main" id="{2E5B91AA-D2B2-4DBD-919A-2F7B26F56820}"/>
              </a:ext>
            </a:extLst>
          </p:cNvPr>
          <p:cNvSpPr>
            <a:spLocks noGrp="1"/>
          </p:cNvSpPr>
          <p:nvPr>
            <p:ph type="sldNum" sz="quarter" idx="12"/>
          </p:nvPr>
        </p:nvSpPr>
        <p:spPr/>
        <p:txBody>
          <a:bodyPr/>
          <a:lstStyle/>
          <a:p>
            <a:fld id="{5EA94DB2-6CC6-4DD6-BA3C-411722059C44}" type="slidenum">
              <a:rPr lang="en-US" smtClean="0"/>
              <a:t>4</a:t>
            </a:fld>
            <a:endParaRPr lang="en-US"/>
          </a:p>
        </p:txBody>
      </p:sp>
    </p:spTree>
    <p:extLst>
      <p:ext uri="{BB962C8B-B14F-4D97-AF65-F5344CB8AC3E}">
        <p14:creationId xmlns:p14="http://schemas.microsoft.com/office/powerpoint/2010/main" val="4513146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2DCF-20F0-4CDF-A3F6-04F048AA39E5}"/>
              </a:ext>
            </a:extLst>
          </p:cNvPr>
          <p:cNvSpPr>
            <a:spLocks noGrp="1"/>
          </p:cNvSpPr>
          <p:nvPr>
            <p:ph type="title"/>
          </p:nvPr>
        </p:nvSpPr>
        <p:spPr/>
        <p:txBody>
          <a:bodyPr>
            <a:normAutofit/>
          </a:bodyPr>
          <a:lstStyle/>
          <a:p>
            <a:pPr algn="ctr"/>
            <a:r>
              <a:rPr lang="en-US" dirty="0"/>
              <a:t>Bank Secrecy Act (BSA)</a:t>
            </a:r>
          </a:p>
        </p:txBody>
      </p:sp>
      <p:sp>
        <p:nvSpPr>
          <p:cNvPr id="3" name="Content Placeholder 2">
            <a:extLst>
              <a:ext uri="{FF2B5EF4-FFF2-40B4-BE49-F238E27FC236}">
                <a16:creationId xmlns:a16="http://schemas.microsoft.com/office/drawing/2014/main" id="{D3B10371-6FA3-4730-B52E-86BF13A0F0BA}"/>
              </a:ext>
            </a:extLst>
          </p:cNvPr>
          <p:cNvSpPr>
            <a:spLocks noGrp="1"/>
          </p:cNvSpPr>
          <p:nvPr>
            <p:ph idx="1"/>
          </p:nvPr>
        </p:nvSpPr>
        <p:spPr/>
        <p:txBody>
          <a:bodyPr>
            <a:normAutofit/>
          </a:bodyPr>
          <a:lstStyle/>
          <a:p>
            <a:pPr>
              <a:spcBef>
                <a:spcPts val="1200"/>
              </a:spcBef>
              <a:spcAft>
                <a:spcPts val="1800"/>
              </a:spcAft>
            </a:pPr>
            <a:r>
              <a:rPr lang="en-US" sz="2800" dirty="0"/>
              <a:t>Main AML legal authority in the U.S. since it was enacted in 1970</a:t>
            </a:r>
          </a:p>
          <a:p>
            <a:pPr>
              <a:spcBef>
                <a:spcPts val="1200"/>
              </a:spcBef>
              <a:spcAft>
                <a:spcPts val="1800"/>
              </a:spcAft>
            </a:pPr>
            <a:r>
              <a:rPr lang="en-US" sz="2800" dirty="0"/>
              <a:t>Gives the Secretary of the Treasury authority to implement reporting, recordkeeping and AML programs for financial institutions</a:t>
            </a:r>
          </a:p>
          <a:p>
            <a:pPr>
              <a:spcBef>
                <a:spcPts val="1200"/>
              </a:spcBef>
              <a:spcAft>
                <a:spcPts val="1800"/>
              </a:spcAft>
            </a:pPr>
            <a:r>
              <a:rPr lang="en-US" sz="2800" dirty="0"/>
              <a:t>FinCEN – Department of Treasury Bureau delegated authority to administer and enforce the BSA</a:t>
            </a:r>
          </a:p>
          <a:p>
            <a:pPr lvl="1">
              <a:spcBef>
                <a:spcPts val="1200"/>
              </a:spcBef>
              <a:spcAft>
                <a:spcPts val="1800"/>
              </a:spcAft>
            </a:pPr>
            <a:r>
              <a:rPr lang="en-US" sz="2800" dirty="0"/>
              <a:t>Includes the US Financial Intelligence Unit</a:t>
            </a:r>
          </a:p>
          <a:p>
            <a:pPr lvl="1">
              <a:spcBef>
                <a:spcPts val="1200"/>
              </a:spcBef>
              <a:spcAft>
                <a:spcPts val="1800"/>
              </a:spcAft>
            </a:pPr>
            <a:r>
              <a:rPr lang="en-US" sz="2800" dirty="0"/>
              <a:t>Responsible for maintaining Suspicious Activity Reports (SARs) </a:t>
            </a:r>
          </a:p>
        </p:txBody>
      </p:sp>
      <p:sp>
        <p:nvSpPr>
          <p:cNvPr id="4" name="Slide Number Placeholder 3">
            <a:extLst>
              <a:ext uri="{FF2B5EF4-FFF2-40B4-BE49-F238E27FC236}">
                <a16:creationId xmlns:a16="http://schemas.microsoft.com/office/drawing/2014/main" id="{899427C7-4E29-42F6-A4CC-FD7210F5210B}"/>
              </a:ext>
            </a:extLst>
          </p:cNvPr>
          <p:cNvSpPr>
            <a:spLocks noGrp="1"/>
          </p:cNvSpPr>
          <p:nvPr>
            <p:ph type="sldNum" sz="quarter" idx="12"/>
          </p:nvPr>
        </p:nvSpPr>
        <p:spPr/>
        <p:txBody>
          <a:bodyPr/>
          <a:lstStyle/>
          <a:p>
            <a:fld id="{5EA94DB2-6CC6-4DD6-BA3C-411722059C44}" type="slidenum">
              <a:rPr lang="en-US" smtClean="0"/>
              <a:t>5</a:t>
            </a:fld>
            <a:endParaRPr lang="en-US"/>
          </a:p>
        </p:txBody>
      </p:sp>
    </p:spTree>
    <p:extLst>
      <p:ext uri="{BB962C8B-B14F-4D97-AF65-F5344CB8AC3E}">
        <p14:creationId xmlns:p14="http://schemas.microsoft.com/office/powerpoint/2010/main" val="40721891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73FF-F2CE-4744-A0D7-DE1D4354A492}"/>
              </a:ext>
            </a:extLst>
          </p:cNvPr>
          <p:cNvSpPr>
            <a:spLocks noGrp="1"/>
          </p:cNvSpPr>
          <p:nvPr>
            <p:ph type="title"/>
          </p:nvPr>
        </p:nvSpPr>
        <p:spPr/>
        <p:txBody>
          <a:bodyPr>
            <a:normAutofit/>
          </a:bodyPr>
          <a:lstStyle/>
          <a:p>
            <a:pPr algn="ctr"/>
            <a:r>
              <a:rPr lang="en-US" dirty="0"/>
              <a:t>BSA Main Requirements</a:t>
            </a:r>
          </a:p>
        </p:txBody>
      </p:sp>
      <p:sp>
        <p:nvSpPr>
          <p:cNvPr id="3" name="Content Placeholder 2">
            <a:extLst>
              <a:ext uri="{FF2B5EF4-FFF2-40B4-BE49-F238E27FC236}">
                <a16:creationId xmlns:a16="http://schemas.microsoft.com/office/drawing/2014/main" id="{88D5D2D6-02F4-4527-A138-8270343E26AA}"/>
              </a:ext>
            </a:extLst>
          </p:cNvPr>
          <p:cNvSpPr>
            <a:spLocks noGrp="1"/>
          </p:cNvSpPr>
          <p:nvPr>
            <p:ph idx="1"/>
          </p:nvPr>
        </p:nvSpPr>
        <p:spPr>
          <a:xfrm>
            <a:off x="685800" y="1333181"/>
            <a:ext cx="11135412" cy="5205413"/>
          </a:xfrm>
        </p:spPr>
        <p:txBody>
          <a:bodyPr>
            <a:normAutofit/>
          </a:bodyPr>
          <a:lstStyle/>
          <a:p>
            <a:pPr>
              <a:spcAft>
                <a:spcPts val="1200"/>
              </a:spcAft>
            </a:pPr>
            <a:r>
              <a:rPr lang="en-US" sz="2800" dirty="0"/>
              <a:t>AML Programs</a:t>
            </a:r>
          </a:p>
          <a:p>
            <a:pPr>
              <a:spcAft>
                <a:spcPts val="1200"/>
              </a:spcAft>
            </a:pPr>
            <a:r>
              <a:rPr lang="en-US" sz="2800" dirty="0"/>
              <a:t>Currency Transaction Reports (CTR)</a:t>
            </a:r>
          </a:p>
          <a:p>
            <a:pPr>
              <a:spcAft>
                <a:spcPts val="1200"/>
              </a:spcAft>
            </a:pPr>
            <a:r>
              <a:rPr lang="en-US" sz="2800" dirty="0"/>
              <a:t>Cash Reporting or Form 8300 Reporting</a:t>
            </a:r>
          </a:p>
          <a:p>
            <a:pPr>
              <a:spcAft>
                <a:spcPts val="1200"/>
              </a:spcAft>
            </a:pPr>
            <a:r>
              <a:rPr lang="en-US" sz="2800" dirty="0"/>
              <a:t>Suspicious Transaction Reporting</a:t>
            </a:r>
          </a:p>
          <a:p>
            <a:pPr>
              <a:spcAft>
                <a:spcPts val="1200"/>
              </a:spcAft>
            </a:pPr>
            <a:r>
              <a:rPr lang="en-US" sz="2800" dirty="0"/>
              <a:t>Customer Due Diligence Programs (CDD)</a:t>
            </a:r>
          </a:p>
          <a:p>
            <a:pPr>
              <a:spcAft>
                <a:spcPts val="1200"/>
              </a:spcAft>
            </a:pPr>
            <a:r>
              <a:rPr lang="en-US" sz="2800" dirty="0"/>
              <a:t>Customer Identification Program (CIP)</a:t>
            </a:r>
          </a:p>
          <a:p>
            <a:pPr>
              <a:spcAft>
                <a:spcPts val="1200"/>
              </a:spcAft>
            </a:pPr>
            <a:r>
              <a:rPr lang="en-US" sz="2800" dirty="0"/>
              <a:t>Recordkeeping</a:t>
            </a:r>
          </a:p>
          <a:p>
            <a:pPr>
              <a:spcAft>
                <a:spcPts val="1200"/>
              </a:spcAft>
            </a:pPr>
            <a:r>
              <a:rPr lang="en-US" sz="2800" dirty="0"/>
              <a:t>Government Information Sharing</a:t>
            </a:r>
            <a:endParaRPr lang="en-US" sz="2000" dirty="0"/>
          </a:p>
        </p:txBody>
      </p:sp>
      <p:sp>
        <p:nvSpPr>
          <p:cNvPr id="4" name="Slide Number Placeholder 3">
            <a:extLst>
              <a:ext uri="{FF2B5EF4-FFF2-40B4-BE49-F238E27FC236}">
                <a16:creationId xmlns:a16="http://schemas.microsoft.com/office/drawing/2014/main" id="{8D78FE37-41AF-4A48-B2F6-50E18117F8B2}"/>
              </a:ext>
            </a:extLst>
          </p:cNvPr>
          <p:cNvSpPr>
            <a:spLocks noGrp="1"/>
          </p:cNvSpPr>
          <p:nvPr>
            <p:ph type="sldNum" sz="quarter" idx="12"/>
          </p:nvPr>
        </p:nvSpPr>
        <p:spPr/>
        <p:txBody>
          <a:bodyPr/>
          <a:lstStyle/>
          <a:p>
            <a:fld id="{5EA94DB2-6CC6-4DD6-BA3C-411722059C44}" type="slidenum">
              <a:rPr lang="en-US" smtClean="0"/>
              <a:t>6</a:t>
            </a:fld>
            <a:endParaRPr lang="en-US"/>
          </a:p>
        </p:txBody>
      </p:sp>
    </p:spTree>
    <p:extLst>
      <p:ext uri="{BB962C8B-B14F-4D97-AF65-F5344CB8AC3E}">
        <p14:creationId xmlns:p14="http://schemas.microsoft.com/office/powerpoint/2010/main" val="27402719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BC35-8BF7-4936-AB71-15507DA7FF68}"/>
              </a:ext>
            </a:extLst>
          </p:cNvPr>
          <p:cNvSpPr>
            <a:spLocks noGrp="1"/>
          </p:cNvSpPr>
          <p:nvPr>
            <p:ph type="title"/>
          </p:nvPr>
        </p:nvSpPr>
        <p:spPr/>
        <p:txBody>
          <a:bodyPr>
            <a:normAutofit/>
          </a:bodyPr>
          <a:lstStyle/>
          <a:p>
            <a:pPr algn="ctr"/>
            <a:r>
              <a:rPr lang="en-US" dirty="0"/>
              <a:t>Building on the BSA</a:t>
            </a:r>
          </a:p>
        </p:txBody>
      </p:sp>
      <p:sp>
        <p:nvSpPr>
          <p:cNvPr id="3" name="Content Placeholder 2">
            <a:extLst>
              <a:ext uri="{FF2B5EF4-FFF2-40B4-BE49-F238E27FC236}">
                <a16:creationId xmlns:a16="http://schemas.microsoft.com/office/drawing/2014/main" id="{71453413-E9A5-40A5-BEF7-79DFEA3F1DFB}"/>
              </a:ext>
            </a:extLst>
          </p:cNvPr>
          <p:cNvSpPr>
            <a:spLocks noGrp="1"/>
          </p:cNvSpPr>
          <p:nvPr>
            <p:ph idx="1"/>
          </p:nvPr>
        </p:nvSpPr>
        <p:spPr/>
        <p:txBody>
          <a:bodyPr>
            <a:normAutofit/>
          </a:bodyPr>
          <a:lstStyle/>
          <a:p>
            <a:pPr>
              <a:spcAft>
                <a:spcPts val="1200"/>
              </a:spcAft>
            </a:pPr>
            <a:r>
              <a:rPr lang="en-US" sz="2800" b="1" dirty="0"/>
              <a:t>Money Laundering Act (1986)</a:t>
            </a:r>
          </a:p>
          <a:p>
            <a:pPr lvl="1">
              <a:spcAft>
                <a:spcPts val="1200"/>
              </a:spcAft>
            </a:pPr>
            <a:r>
              <a:rPr lang="en-US" dirty="0"/>
              <a:t>Created the two primary criminal money laundering statutes in use today               (18 USC § 1956 and 18 USC § 1957)</a:t>
            </a:r>
          </a:p>
          <a:p>
            <a:pPr lvl="1">
              <a:spcAft>
                <a:spcPts val="1200"/>
              </a:spcAft>
            </a:pPr>
            <a:r>
              <a:rPr lang="en-US" dirty="0"/>
              <a:t>Expanded definition of “financial institution”</a:t>
            </a:r>
            <a:endParaRPr lang="en-US" sz="1200" dirty="0"/>
          </a:p>
          <a:p>
            <a:pPr>
              <a:spcAft>
                <a:spcPts val="1200"/>
              </a:spcAft>
            </a:pPr>
            <a:r>
              <a:rPr lang="en-US" sz="2800" b="1" dirty="0"/>
              <a:t>Patriot Act (2001)</a:t>
            </a:r>
            <a:r>
              <a:rPr lang="en-US" sz="2800" b="1" dirty="0">
                <a:sym typeface="Wingdings" panose="05000000000000000000" pitchFamily="2" charset="2"/>
              </a:rPr>
              <a:t> </a:t>
            </a:r>
          </a:p>
          <a:p>
            <a:pPr lvl="1">
              <a:spcAft>
                <a:spcPts val="1200"/>
              </a:spcAft>
            </a:pPr>
            <a:r>
              <a:rPr lang="en-US" dirty="0">
                <a:sym typeface="Wingdings" panose="05000000000000000000" pitchFamily="2" charset="2"/>
              </a:rPr>
              <a:t>Strengthened provisions of the Money Laundering Act of 1986 relating to crimes committed by (1) Foreign Nationals and (2) Foreign Financial Institutions</a:t>
            </a:r>
            <a:endParaRPr lang="en-US" sz="1200" dirty="0">
              <a:sym typeface="Wingdings" panose="05000000000000000000" pitchFamily="2" charset="2"/>
            </a:endParaRPr>
          </a:p>
          <a:p>
            <a:pPr marL="233363" lvl="1" indent="-233363">
              <a:lnSpc>
                <a:spcPct val="150000"/>
              </a:lnSpc>
              <a:spcAft>
                <a:spcPts val="1200"/>
              </a:spcAft>
              <a:buSzPct val="100000"/>
              <a:buFont typeface="Arial" panose="020B0604020202020204" pitchFamily="34" charset="0"/>
              <a:buChar char="•"/>
            </a:pPr>
            <a:r>
              <a:rPr lang="en-US" sz="2800" b="1" dirty="0">
                <a:sym typeface="Wingdings" panose="05000000000000000000" pitchFamily="2" charset="2"/>
              </a:rPr>
              <a:t>Anti-Money Laundering Act (2020)</a:t>
            </a:r>
            <a:endParaRPr lang="en-US" b="1" dirty="0"/>
          </a:p>
        </p:txBody>
      </p:sp>
      <p:sp>
        <p:nvSpPr>
          <p:cNvPr id="4" name="Slide Number Placeholder 3">
            <a:extLst>
              <a:ext uri="{FF2B5EF4-FFF2-40B4-BE49-F238E27FC236}">
                <a16:creationId xmlns:a16="http://schemas.microsoft.com/office/drawing/2014/main" id="{F918B01D-7FB5-4E69-B699-408A4A3F8BA1}"/>
              </a:ext>
            </a:extLst>
          </p:cNvPr>
          <p:cNvSpPr>
            <a:spLocks noGrp="1"/>
          </p:cNvSpPr>
          <p:nvPr>
            <p:ph type="sldNum" sz="quarter" idx="12"/>
          </p:nvPr>
        </p:nvSpPr>
        <p:spPr/>
        <p:txBody>
          <a:bodyPr/>
          <a:lstStyle/>
          <a:p>
            <a:fld id="{5EA94DB2-6CC6-4DD6-BA3C-411722059C44}" type="slidenum">
              <a:rPr lang="en-US" smtClean="0"/>
              <a:t>7</a:t>
            </a:fld>
            <a:endParaRPr lang="en-US"/>
          </a:p>
        </p:txBody>
      </p:sp>
    </p:spTree>
    <p:extLst>
      <p:ext uri="{BB962C8B-B14F-4D97-AF65-F5344CB8AC3E}">
        <p14:creationId xmlns:p14="http://schemas.microsoft.com/office/powerpoint/2010/main" val="1404590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9280-B586-44AD-9BAA-A9FD550FF02B}"/>
              </a:ext>
            </a:extLst>
          </p:cNvPr>
          <p:cNvSpPr>
            <a:spLocks noGrp="1"/>
          </p:cNvSpPr>
          <p:nvPr>
            <p:ph type="title"/>
          </p:nvPr>
        </p:nvSpPr>
        <p:spPr/>
        <p:txBody>
          <a:bodyPr>
            <a:normAutofit/>
          </a:bodyPr>
          <a:lstStyle/>
          <a:p>
            <a:pPr algn="ctr"/>
            <a:r>
              <a:rPr lang="en-US" dirty="0"/>
              <a:t>“Financial Institutions” Under the BSA</a:t>
            </a:r>
          </a:p>
        </p:txBody>
      </p:sp>
      <p:sp>
        <p:nvSpPr>
          <p:cNvPr id="3" name="Content Placeholder 2">
            <a:extLst>
              <a:ext uri="{FF2B5EF4-FFF2-40B4-BE49-F238E27FC236}">
                <a16:creationId xmlns:a16="http://schemas.microsoft.com/office/drawing/2014/main" id="{E57181DD-ABE3-4A3A-809F-FA2438DB5C1E}"/>
              </a:ext>
            </a:extLst>
          </p:cNvPr>
          <p:cNvSpPr>
            <a:spLocks noGrp="1"/>
          </p:cNvSpPr>
          <p:nvPr>
            <p:ph idx="1"/>
          </p:nvPr>
        </p:nvSpPr>
        <p:spPr/>
        <p:txBody>
          <a:bodyPr>
            <a:normAutofit/>
          </a:bodyPr>
          <a:lstStyle/>
          <a:p>
            <a:r>
              <a:rPr lang="en-US" sz="2000" dirty="0"/>
              <a:t>Includes traditional banking institutions </a:t>
            </a:r>
          </a:p>
          <a:p>
            <a:r>
              <a:rPr lang="en-US" sz="2000" dirty="0"/>
              <a:t>Also includes non-banking entities:</a:t>
            </a:r>
          </a:p>
          <a:p>
            <a:pPr lvl="1"/>
            <a:r>
              <a:rPr lang="en-US" sz="2000" dirty="0"/>
              <a:t>Insurance companies</a:t>
            </a:r>
          </a:p>
          <a:p>
            <a:pPr lvl="1"/>
            <a:r>
              <a:rPr lang="en-US" sz="2000" dirty="0"/>
              <a:t>Dealers in precious metals, stones or jewels</a:t>
            </a:r>
          </a:p>
          <a:p>
            <a:pPr lvl="1"/>
            <a:r>
              <a:rPr lang="en-US" sz="2000" dirty="0"/>
              <a:t>Pawnbrokers</a:t>
            </a:r>
          </a:p>
          <a:p>
            <a:pPr lvl="1"/>
            <a:r>
              <a:rPr lang="en-US" sz="2000" dirty="0"/>
              <a:t>Loan and finance companies</a:t>
            </a:r>
          </a:p>
          <a:p>
            <a:pPr lvl="1"/>
            <a:r>
              <a:rPr lang="en-US" sz="2000" dirty="0"/>
              <a:t>Travel Agencies</a:t>
            </a:r>
          </a:p>
          <a:p>
            <a:pPr lvl="1"/>
            <a:r>
              <a:rPr lang="en-US" sz="2000" dirty="0"/>
              <a:t>Telegraph companies</a:t>
            </a:r>
          </a:p>
          <a:p>
            <a:pPr lvl="1"/>
            <a:r>
              <a:rPr lang="en-US" sz="2000" dirty="0"/>
              <a:t>Businesses engaged in vehicle sales, including automobile, airplane &amp; boats</a:t>
            </a:r>
          </a:p>
          <a:p>
            <a:pPr lvl="1"/>
            <a:r>
              <a:rPr lang="en-US" sz="2000" dirty="0"/>
              <a:t>Persons involved in real estate closings &amp; settlements</a:t>
            </a:r>
          </a:p>
          <a:p>
            <a:pPr lvl="1"/>
            <a:r>
              <a:rPr lang="en-US" sz="2000" dirty="0"/>
              <a:t>Casinos or gaming establishments with annual gaming revenue &gt; $1,000,000</a:t>
            </a:r>
          </a:p>
          <a:p>
            <a:pPr lvl="1"/>
            <a:r>
              <a:rPr lang="en-US" sz="2000" dirty="0"/>
              <a:t>Catch-All: “any other business designated by the Secretary whose cash transactions have a high degree of usefulness in criminal, tax or regulatory matters”</a:t>
            </a:r>
          </a:p>
          <a:p>
            <a:endParaRPr lang="en-US" sz="1800" dirty="0"/>
          </a:p>
          <a:p>
            <a:endParaRPr lang="en-US" sz="1800" dirty="0"/>
          </a:p>
        </p:txBody>
      </p:sp>
      <p:sp>
        <p:nvSpPr>
          <p:cNvPr id="4" name="Slide Number Placeholder 3">
            <a:extLst>
              <a:ext uri="{FF2B5EF4-FFF2-40B4-BE49-F238E27FC236}">
                <a16:creationId xmlns:a16="http://schemas.microsoft.com/office/drawing/2014/main" id="{CB722CE6-F1FD-46C1-96D2-57E9127B17B2}"/>
              </a:ext>
            </a:extLst>
          </p:cNvPr>
          <p:cNvSpPr>
            <a:spLocks noGrp="1"/>
          </p:cNvSpPr>
          <p:nvPr>
            <p:ph type="sldNum" sz="quarter" idx="12"/>
          </p:nvPr>
        </p:nvSpPr>
        <p:spPr/>
        <p:txBody>
          <a:bodyPr/>
          <a:lstStyle/>
          <a:p>
            <a:fld id="{5EA94DB2-6CC6-4DD6-BA3C-411722059C44}" type="slidenum">
              <a:rPr lang="en-US" smtClean="0"/>
              <a:t>8</a:t>
            </a:fld>
            <a:endParaRPr lang="en-US"/>
          </a:p>
        </p:txBody>
      </p:sp>
    </p:spTree>
    <p:extLst>
      <p:ext uri="{BB962C8B-B14F-4D97-AF65-F5344CB8AC3E}">
        <p14:creationId xmlns:p14="http://schemas.microsoft.com/office/powerpoint/2010/main" val="39434857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7941-738B-4C3C-8D17-F755E59826D7}"/>
              </a:ext>
            </a:extLst>
          </p:cNvPr>
          <p:cNvSpPr>
            <a:spLocks noGrp="1"/>
          </p:cNvSpPr>
          <p:nvPr>
            <p:ph type="title"/>
          </p:nvPr>
        </p:nvSpPr>
        <p:spPr/>
        <p:txBody>
          <a:bodyPr>
            <a:normAutofit/>
          </a:bodyPr>
          <a:lstStyle/>
          <a:p>
            <a:pPr algn="ctr"/>
            <a:r>
              <a:rPr lang="en-US" dirty="0"/>
              <a:t>3 Stages of Money Laundering</a:t>
            </a:r>
          </a:p>
        </p:txBody>
      </p:sp>
      <p:sp>
        <p:nvSpPr>
          <p:cNvPr id="3" name="Content Placeholder 2">
            <a:extLst>
              <a:ext uri="{FF2B5EF4-FFF2-40B4-BE49-F238E27FC236}">
                <a16:creationId xmlns:a16="http://schemas.microsoft.com/office/drawing/2014/main" id="{0AA09E0D-36F6-49FE-B2C8-B8F5F79A5A0A}"/>
              </a:ext>
            </a:extLst>
          </p:cNvPr>
          <p:cNvSpPr>
            <a:spLocks noGrp="1"/>
          </p:cNvSpPr>
          <p:nvPr>
            <p:ph idx="1"/>
          </p:nvPr>
        </p:nvSpPr>
        <p:spPr>
          <a:xfrm>
            <a:off x="685800" y="1333181"/>
            <a:ext cx="10893056" cy="5113339"/>
          </a:xfrm>
        </p:spPr>
        <p:txBody>
          <a:bodyPr>
            <a:normAutofit/>
          </a:bodyPr>
          <a:lstStyle/>
          <a:p>
            <a:pPr marL="514350" indent="-514350">
              <a:spcBef>
                <a:spcPts val="1200"/>
              </a:spcBef>
              <a:spcAft>
                <a:spcPts val="1800"/>
              </a:spcAft>
              <a:buAutoNum type="arabicParenBoth"/>
            </a:pPr>
            <a:r>
              <a:rPr lang="en-US" sz="3200" dirty="0"/>
              <a:t>“Placement” - involves the introduction of illicit funds into the financial system</a:t>
            </a:r>
          </a:p>
          <a:p>
            <a:pPr marL="514350" indent="-514350">
              <a:spcBef>
                <a:spcPts val="1200"/>
              </a:spcBef>
              <a:spcAft>
                <a:spcPts val="1800"/>
              </a:spcAft>
              <a:buAutoNum type="arabicParenBoth"/>
            </a:pPr>
            <a:r>
              <a:rPr lang="en-US" sz="3200" dirty="0"/>
              <a:t>“Layering” - illicitly placed funds undergo a series of processes to conceal their true source and ownership</a:t>
            </a:r>
          </a:p>
          <a:p>
            <a:pPr marL="514350" indent="-514350">
              <a:spcBef>
                <a:spcPts val="1200"/>
              </a:spcBef>
              <a:spcAft>
                <a:spcPts val="1800"/>
              </a:spcAft>
              <a:buAutoNum type="arabicParenBoth"/>
            </a:pPr>
            <a:r>
              <a:rPr lang="en-US" sz="3200" dirty="0"/>
              <a:t>“Integration” - illicit funds become indistinguishable from legitimately obtained funds and flow undetected through the financial system</a:t>
            </a:r>
          </a:p>
        </p:txBody>
      </p:sp>
      <p:sp>
        <p:nvSpPr>
          <p:cNvPr id="4" name="Slide Number Placeholder 3">
            <a:extLst>
              <a:ext uri="{FF2B5EF4-FFF2-40B4-BE49-F238E27FC236}">
                <a16:creationId xmlns:a16="http://schemas.microsoft.com/office/drawing/2014/main" id="{2E5B91AA-D2B2-4DBD-919A-2F7B26F56820}"/>
              </a:ext>
            </a:extLst>
          </p:cNvPr>
          <p:cNvSpPr>
            <a:spLocks noGrp="1"/>
          </p:cNvSpPr>
          <p:nvPr>
            <p:ph type="sldNum" sz="quarter" idx="12"/>
          </p:nvPr>
        </p:nvSpPr>
        <p:spPr/>
        <p:txBody>
          <a:bodyPr/>
          <a:lstStyle/>
          <a:p>
            <a:fld id="{5EA94DB2-6CC6-4DD6-BA3C-411722059C44}" type="slidenum">
              <a:rPr lang="en-US" smtClean="0"/>
              <a:t>9</a:t>
            </a:fld>
            <a:endParaRPr lang="en-US"/>
          </a:p>
        </p:txBody>
      </p:sp>
    </p:spTree>
    <p:extLst>
      <p:ext uri="{BB962C8B-B14F-4D97-AF65-F5344CB8AC3E}">
        <p14:creationId xmlns:p14="http://schemas.microsoft.com/office/powerpoint/2010/main" val="2731991626"/>
      </p:ext>
    </p:extLst>
  </p:cSld>
  <p:clrMapOvr>
    <a:masterClrMapping/>
  </p:clrMapOvr>
  <p:transition>
    <p:fade/>
  </p:transition>
</p:sld>
</file>

<file path=ppt/theme/theme1.xml><?xml version="1.0" encoding="utf-8"?>
<a:theme xmlns:a="http://schemas.openxmlformats.org/drawingml/2006/main" name="NM with Light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6588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4221</TotalTime>
  <Words>2446</Words>
  <Application>Microsoft Office PowerPoint</Application>
  <PresentationFormat>Widescreen</PresentationFormat>
  <Paragraphs>303</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Courier New</vt:lpstr>
      <vt:lpstr>Wingdings</vt:lpstr>
      <vt:lpstr>NM with Light Blue</vt:lpstr>
      <vt:lpstr>Anti-Money Laundering Act and Whistleblowers Provision</vt:lpstr>
      <vt:lpstr>Anti-Money Laundering Act (AMLA)</vt:lpstr>
      <vt:lpstr>What is Money Laundering?</vt:lpstr>
      <vt:lpstr>Why does the AMLA matter to your clients?</vt:lpstr>
      <vt:lpstr>Bank Secrecy Act (BSA)</vt:lpstr>
      <vt:lpstr>BSA Main Requirements</vt:lpstr>
      <vt:lpstr>Building on the BSA</vt:lpstr>
      <vt:lpstr>“Financial Institutions” Under the BSA</vt:lpstr>
      <vt:lpstr>3 Stages of Money Laundering</vt:lpstr>
      <vt:lpstr>Anti-Money Laundering Act (AMLA)</vt:lpstr>
      <vt:lpstr>Anti-Money Laundering Act (AMLA)</vt:lpstr>
      <vt:lpstr>Why AMLA is Needed</vt:lpstr>
      <vt:lpstr>Why AMLA is Needed</vt:lpstr>
      <vt:lpstr>Federal Criminal Statutes</vt:lpstr>
      <vt:lpstr>Federal Criminal Statutes</vt:lpstr>
      <vt:lpstr>Federal Criminal Statutes</vt:lpstr>
      <vt:lpstr>Headaches &amp; Obstacles for Prosecutors</vt:lpstr>
      <vt:lpstr>AMLA:  BIG PICTURE</vt:lpstr>
      <vt:lpstr>Disclosure of Beneficial Ownership Info</vt:lpstr>
      <vt:lpstr>Disclosure of Beneficial Ownership Info</vt:lpstr>
      <vt:lpstr>Disclosure of Beneficial Ownership Info</vt:lpstr>
      <vt:lpstr>Disclosure of Beneficial Ownership Info</vt:lpstr>
      <vt:lpstr>New Weapons for Law Enforcement – Part 1</vt:lpstr>
      <vt:lpstr>New Weapons for Law Enforcement – Pt. 1 (cont’d)</vt:lpstr>
      <vt:lpstr>New Weapons for Law Enforcement – Part 2</vt:lpstr>
      <vt:lpstr>New Weapons for Law Enforcement –  Part 3</vt:lpstr>
      <vt:lpstr> 31 USC § 5335(b) - Prohibition </vt:lpstr>
      <vt:lpstr>31 USC § 5335(c) – Source of Funds</vt:lpstr>
      <vt:lpstr>Expansion of Whistleblower Program</vt:lpstr>
      <vt:lpstr>Industry Input</vt:lpstr>
      <vt:lpstr>Real World Example</vt:lpstr>
      <vt:lpstr>Trade-Based Money Laundering / Black Market Peso Exchange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Reassessing compliance in a pandemic environment</dc:title>
  <dc:creator>Sam Rosenthal</dc:creator>
  <cp:lastModifiedBy>Grace Hamill</cp:lastModifiedBy>
  <cp:revision>92</cp:revision>
  <cp:lastPrinted>2021-03-31T13:58:42Z</cp:lastPrinted>
  <dcterms:created xsi:type="dcterms:W3CDTF">2021-03-02T16:20:01Z</dcterms:created>
  <dcterms:modified xsi:type="dcterms:W3CDTF">2021-03-31T14:06:43Z</dcterms:modified>
</cp:coreProperties>
</file>