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sldIdLst>
    <p:sldId id="256" r:id="rId2"/>
    <p:sldId id="364" r:id="rId3"/>
    <p:sldId id="296" r:id="rId4"/>
    <p:sldId id="300" r:id="rId5"/>
    <p:sldId id="276" r:id="rId6"/>
    <p:sldId id="259" r:id="rId7"/>
    <p:sldId id="365" r:id="rId8"/>
    <p:sldId id="366" r:id="rId9"/>
    <p:sldId id="368" r:id="rId10"/>
    <p:sldId id="370" r:id="rId11"/>
    <p:sldId id="371" r:id="rId12"/>
    <p:sldId id="258" r:id="rId13"/>
    <p:sldId id="277" r:id="rId14"/>
    <p:sldId id="281" r:id="rId15"/>
    <p:sldId id="283" r:id="rId16"/>
    <p:sldId id="275" r:id="rId17"/>
    <p:sldId id="305" r:id="rId18"/>
    <p:sldId id="306" r:id="rId19"/>
    <p:sldId id="367" r:id="rId20"/>
    <p:sldId id="278" r:id="rId21"/>
    <p:sldId id="279" r:id="rId22"/>
    <p:sldId id="280" r:id="rId23"/>
    <p:sldId id="286" r:id="rId24"/>
    <p:sldId id="372" r:id="rId25"/>
    <p:sldId id="373" r:id="rId26"/>
    <p:sldId id="374" r:id="rId27"/>
    <p:sldId id="375" r:id="rId28"/>
    <p:sldId id="376" r:id="rId29"/>
    <p:sldId id="377" r:id="rId30"/>
    <p:sldId id="290" r:id="rId31"/>
    <p:sldId id="291"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626D73-C058-41F4-9AE5-C0E282E0E644}">
          <p14:sldIdLst>
            <p14:sldId id="256"/>
            <p14:sldId id="364"/>
            <p14:sldId id="296"/>
            <p14:sldId id="300"/>
            <p14:sldId id="276"/>
            <p14:sldId id="259"/>
            <p14:sldId id="365"/>
            <p14:sldId id="366"/>
            <p14:sldId id="368"/>
            <p14:sldId id="370"/>
            <p14:sldId id="371"/>
            <p14:sldId id="258"/>
            <p14:sldId id="277"/>
            <p14:sldId id="281"/>
            <p14:sldId id="283"/>
            <p14:sldId id="275"/>
            <p14:sldId id="305"/>
            <p14:sldId id="306"/>
            <p14:sldId id="367"/>
            <p14:sldId id="278"/>
            <p14:sldId id="279"/>
            <p14:sldId id="280"/>
            <p14:sldId id="286"/>
            <p14:sldId id="372"/>
            <p14:sldId id="373"/>
            <p14:sldId id="374"/>
            <p14:sldId id="375"/>
            <p14:sldId id="376"/>
            <p14:sldId id="377"/>
            <p14:sldId id="290"/>
            <p14:sldId id="29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76" autoAdjust="0"/>
    <p:restoredTop sz="86538" autoAdjust="0"/>
  </p:normalViewPr>
  <p:slideViewPr>
    <p:cSldViewPr snapToGrid="0">
      <p:cViewPr varScale="1">
        <p:scale>
          <a:sx n="94" d="100"/>
          <a:sy n="94" d="100"/>
        </p:scale>
        <p:origin x="186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628EDB-D3A7-4105-BF92-D530CCB411E2}" type="datetimeFigureOut">
              <a:rPr lang="en-US" smtClean="0"/>
              <a:t>4/19/2021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02ADBE-FDB3-42AD-9F57-458C7C819533}" type="slidenum">
              <a:rPr lang="en-US" smtClean="0"/>
              <a:t>‹#›</a:t>
            </a:fld>
            <a:endParaRPr lang="en-US" dirty="0"/>
          </a:p>
        </p:txBody>
      </p:sp>
    </p:spTree>
    <p:extLst>
      <p:ext uri="{BB962C8B-B14F-4D97-AF65-F5344CB8AC3E}">
        <p14:creationId xmlns:p14="http://schemas.microsoft.com/office/powerpoint/2010/main" val="108673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bcnews.com/politics/white-house/trump-expected-sign-interim-coronavirus-bill-tensions-rise-over-next-n119171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igtarp.gov/Pages/aboutus.aspx"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investopedia.com/articles/economics/09/financial-crisis-review.asp" TargetMode="External"/><Relationship Id="rId5" Type="http://schemas.openxmlformats.org/officeDocument/2006/relationships/hyperlink" Target="https://www.investopedia.com/terms/f/foreclosure.asp" TargetMode="External"/><Relationship Id="rId4" Type="http://schemas.openxmlformats.org/officeDocument/2006/relationships/hyperlink" Target="https://www.investopedia.com/terms/h/herbert-m-allison-jr.as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$500 Billion to “Big Corporations”</a:t>
            </a:r>
          </a:p>
          <a:p>
            <a:pPr lvl="2"/>
            <a:r>
              <a:rPr lang="en-US" dirty="0"/>
              <a:t>Reporting Requirements </a:t>
            </a:r>
          </a:p>
          <a:p>
            <a:pPr lvl="2"/>
            <a:r>
              <a:rPr lang="en-US" dirty="0"/>
              <a:t>Oversight from Special Inspector General </a:t>
            </a:r>
          </a:p>
          <a:p>
            <a:pPr lvl="1"/>
            <a:r>
              <a:rPr lang="en-US" dirty="0"/>
              <a:t>$377 Billion to Small Businesses (&lt;500 employees)</a:t>
            </a:r>
          </a:p>
          <a:p>
            <a:pPr lvl="2"/>
            <a:r>
              <a:rPr lang="en-US" dirty="0"/>
              <a:t>Emergency Grants </a:t>
            </a:r>
          </a:p>
          <a:p>
            <a:pPr lvl="2"/>
            <a:r>
              <a:rPr lang="en-US" dirty="0"/>
              <a:t>Forgivable Loan Programs </a:t>
            </a:r>
          </a:p>
          <a:p>
            <a:endParaRPr lang="en-US" dirty="0"/>
          </a:p>
        </p:txBody>
      </p:sp>
      <p:sp>
        <p:nvSpPr>
          <p:cNvPr id="4" name="Slide Number Placeholder 3"/>
          <p:cNvSpPr>
            <a:spLocks noGrp="1"/>
          </p:cNvSpPr>
          <p:nvPr>
            <p:ph type="sldNum" sz="quarter" idx="5"/>
          </p:nvPr>
        </p:nvSpPr>
        <p:spPr/>
        <p:txBody>
          <a:bodyPr/>
          <a:lstStyle/>
          <a:p>
            <a:fld id="{6902ADBE-FDB3-42AD-9F57-458C7C819533}" type="slidenum">
              <a:rPr lang="en-US" smtClean="0"/>
              <a:t>3</a:t>
            </a:fld>
            <a:endParaRPr lang="en-US" dirty="0"/>
          </a:p>
        </p:txBody>
      </p:sp>
    </p:spTree>
    <p:extLst>
      <p:ext uri="{BB962C8B-B14F-4D97-AF65-F5344CB8AC3E}">
        <p14:creationId xmlns:p14="http://schemas.microsoft.com/office/powerpoint/2010/main" val="1428167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Ensure representations are accurate and supported. </a:t>
            </a:r>
            <a:r>
              <a:rPr lang="en-US" sz="1200" b="0" i="0" kern="1200" dirty="0">
                <a:solidFill>
                  <a:schemeClr val="tx1"/>
                </a:solidFill>
                <a:effectLst/>
                <a:latin typeface="+mn-lt"/>
                <a:ea typeface="+mn-ea"/>
                <a:cs typeface="+mn-cs"/>
              </a:rPr>
              <a:t>While the initial tranche of some loans have been exhausted, last week </a:t>
            </a:r>
            <a:r>
              <a:rPr lang="en-US" sz="1200" b="0" i="0" u="none" strike="noStrike" kern="1200" dirty="0">
                <a:solidFill>
                  <a:schemeClr val="tx1"/>
                </a:solidFill>
                <a:effectLst/>
                <a:latin typeface="+mn-lt"/>
                <a:ea typeface="+mn-ea"/>
                <a:cs typeface="+mn-cs"/>
                <a:hlinkClick r:id="rId3" tooltip="https://www.nbcnews.com/politics/white-house/trump-expected-sign-interim-coronavirus-bill-tensions-rise-over-next-n1191711"/>
              </a:rPr>
              <a:t>the president signed a bill providing nearly $500 billion more in federal stimulus</a:t>
            </a:r>
            <a:r>
              <a:rPr lang="en-US" sz="1200" b="0" i="0" kern="1200" dirty="0">
                <a:solidFill>
                  <a:schemeClr val="tx1"/>
                </a:solidFill>
                <a:effectLst/>
                <a:latin typeface="+mn-lt"/>
                <a:ea typeface="+mn-ea"/>
                <a:cs typeface="+mn-cs"/>
              </a:rPr>
              <a:t>, including for the Small Business Loan program. One of the more common charges resulting from oversight of such programs is making a false statement to the government, which is a felony. Whoever signs or submits a business’ application for CARES Act assistance is certifying to its accuracy. Neither the signer nor the business should simply rely on data provided by others. Demand the underlying documents and test the accuracy of the data as a basic measure of due diligence in verifying information and of whether the business satisfies the act’s statutory and regulatory requirements. For example, have you confirmed the size of the monthly payroll or number of employees, and the names of all business owners, individual or corporate, with a 20 percent or more equity interest? </a:t>
            </a:r>
            <a:endParaRPr lang="en-US" dirty="0"/>
          </a:p>
        </p:txBody>
      </p:sp>
      <p:sp>
        <p:nvSpPr>
          <p:cNvPr id="4" name="Slide Number Placeholder 3"/>
          <p:cNvSpPr>
            <a:spLocks noGrp="1"/>
          </p:cNvSpPr>
          <p:nvPr>
            <p:ph type="sldNum" sz="quarter" idx="5"/>
          </p:nvPr>
        </p:nvSpPr>
        <p:spPr/>
        <p:txBody>
          <a:bodyPr/>
          <a:lstStyle/>
          <a:p>
            <a:fld id="{6902ADBE-FDB3-42AD-9F57-458C7C819533}" type="slidenum">
              <a:rPr lang="en-US" smtClean="0"/>
              <a:t>21</a:t>
            </a:fld>
            <a:endParaRPr lang="en-US" dirty="0"/>
          </a:p>
        </p:txBody>
      </p:sp>
    </p:spTree>
    <p:extLst>
      <p:ext uri="{BB962C8B-B14F-4D97-AF65-F5344CB8AC3E}">
        <p14:creationId xmlns:p14="http://schemas.microsoft.com/office/powerpoint/2010/main" val="783042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06FF37C-3089-41BE-8858-DCC8029FF808}"/>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Create policies and controls. </a:t>
            </a:r>
            <a:r>
              <a:rPr lang="en-US" sz="1200" b="0" i="0" kern="1200" dirty="0">
                <a:solidFill>
                  <a:schemeClr val="tx1"/>
                </a:solidFill>
                <a:effectLst/>
                <a:latin typeface="+mn-lt"/>
                <a:ea typeface="+mn-ea"/>
                <a:cs typeface="+mn-cs"/>
              </a:rPr>
              <a:t>When the money arrives in a company’s bank account, what happens next? How will the money be spent, who will make those decisions, and what are the controls and oversight in place to verify and document those decisions? The administration of any spending program needs policies and active controls to ensure a business is clear about what kind of spending is permissible and what is not. The CARES Act has very specific requirements for how stimulus dollars can be used, and sloppiness – or worse – could result in civil or criminal penalties. Building policies and active internal controls around these requirements is critical, as is making sure there is one person or small group responsible and accountable for these important compliance activities. </a:t>
            </a:r>
          </a:p>
          <a:p>
            <a:r>
              <a:rPr lang="en-US" sz="1200" b="1" i="0" kern="1200" dirty="0">
                <a:solidFill>
                  <a:schemeClr val="tx1"/>
                </a:solidFill>
                <a:effectLst/>
                <a:latin typeface="+mn-lt"/>
                <a:ea typeface="+mn-ea"/>
                <a:cs typeface="+mn-cs"/>
              </a:rPr>
              <a:t>Conduct training.</a:t>
            </a:r>
            <a:r>
              <a:rPr lang="en-US" sz="1200" b="0" i="0" kern="1200" dirty="0">
                <a:solidFill>
                  <a:schemeClr val="tx1"/>
                </a:solidFill>
                <a:effectLst/>
                <a:latin typeface="+mn-lt"/>
                <a:ea typeface="+mn-ea"/>
                <a:cs typeface="+mn-cs"/>
              </a:rPr>
              <a:t> Policies are only effective if employees and managers know what is expected of them. Develop a comprehensive training program so those responsible for CARES Act related activities know the rules of the road and abide by them. </a:t>
            </a:r>
          </a:p>
          <a:p>
            <a:endParaRPr lang="en-US" dirty="0"/>
          </a:p>
          <a:p>
            <a:r>
              <a:rPr lang="en-US" sz="1200" b="1" i="0" kern="1200" dirty="0">
                <a:solidFill>
                  <a:schemeClr val="tx1"/>
                </a:solidFill>
                <a:effectLst/>
                <a:latin typeface="+mn-lt"/>
                <a:ea typeface="+mn-ea"/>
                <a:cs typeface="+mn-cs"/>
              </a:rPr>
              <a:t>Keep good records.</a:t>
            </a:r>
            <a:r>
              <a:rPr lang="en-US" sz="1200" b="0" i="0" kern="1200" dirty="0">
                <a:solidFill>
                  <a:schemeClr val="tx1"/>
                </a:solidFill>
                <a:effectLst/>
                <a:latin typeface="+mn-lt"/>
                <a:ea typeface="+mn-ea"/>
                <a:cs typeface="+mn-cs"/>
              </a:rPr>
              <a:t> Acting appropriately is only one part of a strong compliance program. Businesses should centrally and safely maintain records demonstrating appropriate due diligence and compliance, including in filling out applications and in spending stimulus dollars. Such records should include underlying support for representations made to the government, any interpretations or analysis by counsel (appropriately marked as privileged), and an audit trail of how funds were spent. As part of its record-keeping, a business should create a list of CARES Act requirements and obligations, specifically demonstrating how it has complied with each of those obligations. It is always good practice to retain a backup of the documentation and to place such documentation in your records retention program.</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were prepared with federal investigations in mind. However, although states vary in their approach, they largely follow federal investigatory processes. </a:t>
            </a:r>
          </a:p>
        </p:txBody>
      </p:sp>
      <p:sp>
        <p:nvSpPr>
          <p:cNvPr id="4" name="Slide Number Placeholder 3"/>
          <p:cNvSpPr>
            <a:spLocks noGrp="1"/>
          </p:cNvSpPr>
          <p:nvPr>
            <p:ph type="sldNum" sz="quarter" idx="5"/>
          </p:nvPr>
        </p:nvSpPr>
        <p:spPr/>
        <p:txBody>
          <a:bodyPr/>
          <a:lstStyle/>
          <a:p>
            <a:fld id="{6902ADBE-FDB3-42AD-9F57-458C7C819533}" type="slidenum">
              <a:rPr lang="en-US" smtClean="0"/>
              <a:t>4</a:t>
            </a:fld>
            <a:endParaRPr lang="en-US" dirty="0"/>
          </a:p>
        </p:txBody>
      </p:sp>
    </p:spTree>
    <p:extLst>
      <p:ext uri="{BB962C8B-B14F-4D97-AF65-F5344CB8AC3E}">
        <p14:creationId xmlns:p14="http://schemas.microsoft.com/office/powerpoint/2010/main" val="388832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DF5149F-D09F-40E1-B31C-1CA2F442F771}"/>
              </a:ext>
            </a:extLst>
          </p:cNvPr>
          <p:cNvSpPr>
            <a:spLocks noGrp="1"/>
          </p:cNvSpPr>
          <p:nvPr>
            <p:ph type="body" idx="1"/>
          </p:nvPr>
        </p:nvSpPr>
        <p:spPr/>
        <p:txBody>
          <a:bodyPr/>
          <a:lstStyle/>
          <a:p>
            <a:r>
              <a:rPr lang="en-US" dirty="0">
                <a:hlinkClick r:id="rId3"/>
              </a:rPr>
              <a:t>https://www.sigtarp.gov/Pages/aboutus.aspx</a:t>
            </a:r>
            <a:endParaRPr lang="en-US" dirty="0"/>
          </a:p>
          <a:p>
            <a:endParaRPr lang="en-US" dirty="0"/>
          </a:p>
          <a:p>
            <a:r>
              <a:rPr lang="en-US" sz="1200" b="0" i="0" kern="1200" dirty="0">
                <a:solidFill>
                  <a:schemeClr val="tx1"/>
                </a:solidFill>
                <a:effectLst/>
                <a:latin typeface="+mn-lt"/>
                <a:ea typeface="+mn-ea"/>
                <a:cs typeface="+mn-cs"/>
              </a:rPr>
              <a:t>The Troubled Asset Relief Program (TARP) was an initiative created and </a:t>
            </a:r>
            <a:r>
              <a:rPr lang="en-US" sz="1200" b="0" i="0" u="sng" kern="1200" dirty="0">
                <a:solidFill>
                  <a:schemeClr val="tx1"/>
                </a:solidFill>
                <a:effectLst/>
                <a:latin typeface="+mn-lt"/>
                <a:ea typeface="+mn-ea"/>
                <a:cs typeface="+mn-cs"/>
                <a:hlinkClick r:id="rId4"/>
              </a:rPr>
              <a:t>run</a:t>
            </a:r>
            <a:r>
              <a:rPr lang="en-US" sz="1200" b="0" i="0" kern="1200" dirty="0">
                <a:solidFill>
                  <a:schemeClr val="tx1"/>
                </a:solidFill>
                <a:effectLst/>
                <a:latin typeface="+mn-lt"/>
                <a:ea typeface="+mn-ea"/>
                <a:cs typeface="+mn-cs"/>
              </a:rPr>
              <a:t> by the U.S. Treasury to stabilize the country’s financial system, restore economic growth, and mitigate </a:t>
            </a:r>
            <a:r>
              <a:rPr lang="en-US" sz="1200" b="0" i="0" u="sng" kern="1200" dirty="0">
                <a:solidFill>
                  <a:schemeClr val="tx1"/>
                </a:solidFill>
                <a:effectLst/>
                <a:latin typeface="+mn-lt"/>
                <a:ea typeface="+mn-ea"/>
                <a:cs typeface="+mn-cs"/>
                <a:hlinkClick r:id="rId5"/>
              </a:rPr>
              <a:t>foreclosures</a:t>
            </a:r>
            <a:r>
              <a:rPr lang="en-US" sz="1200" b="0" i="0" kern="1200" dirty="0">
                <a:solidFill>
                  <a:schemeClr val="tx1"/>
                </a:solidFill>
                <a:effectLst/>
                <a:latin typeface="+mn-lt"/>
                <a:ea typeface="+mn-ea"/>
                <a:cs typeface="+mn-cs"/>
              </a:rPr>
              <a:t> in the wake of the </a:t>
            </a:r>
            <a:r>
              <a:rPr lang="en-US" sz="1200" b="0" i="0" u="sng" kern="1200" dirty="0">
                <a:solidFill>
                  <a:schemeClr val="tx1"/>
                </a:solidFill>
                <a:effectLst/>
                <a:latin typeface="+mn-lt"/>
                <a:ea typeface="+mn-ea"/>
                <a:cs typeface="+mn-cs"/>
                <a:hlinkClick r:id="rId6"/>
              </a:rPr>
              <a:t>2008 financial crisis</a:t>
            </a:r>
            <a:r>
              <a:rPr lang="en-US" sz="1200" b="0" i="0" kern="1200" dirty="0">
                <a:solidFill>
                  <a:schemeClr val="tx1"/>
                </a:solidFill>
                <a:effectLst/>
                <a:latin typeface="+mn-lt"/>
                <a:ea typeface="+mn-ea"/>
                <a:cs typeface="+mn-cs"/>
              </a:rPr>
              <a:t>. TARP sought to achieve these targets by purchasing troubled companies’ assets and stock.</a:t>
            </a:r>
            <a:endParaRPr lang="en-US" dirty="0"/>
          </a:p>
          <a:p>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A8C5766-704D-4062-B06E-843BBE42EB52}"/>
              </a:ext>
            </a:extLst>
          </p:cNvPr>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Loan terms include:</a:t>
            </a:r>
          </a:p>
          <a:p>
            <a:pPr fontAlgn="base"/>
            <a:r>
              <a:rPr lang="en-US" sz="1200" b="0" i="0" kern="1200" dirty="0">
                <a:solidFill>
                  <a:schemeClr val="tx1"/>
                </a:solidFill>
                <a:effectLst/>
                <a:latin typeface="+mn-lt"/>
                <a:ea typeface="+mn-ea"/>
                <a:cs typeface="+mn-cs"/>
              </a:rPr>
              <a:t>Loan availability period: Date of CARES Act enactment to June 30, 2020.</a:t>
            </a:r>
          </a:p>
          <a:p>
            <a:pPr fontAlgn="base"/>
            <a:r>
              <a:rPr lang="en-US" sz="1200" b="0" i="0" kern="1200" dirty="0">
                <a:solidFill>
                  <a:schemeClr val="tx1"/>
                </a:solidFill>
                <a:effectLst/>
                <a:latin typeface="+mn-lt"/>
                <a:ea typeface="+mn-ea"/>
                <a:cs typeface="+mn-cs"/>
              </a:rPr>
              <a:t>Available loan amount: 2.5x average monthly compensation costs (as defined) during the prior 12 months, up to a maximum of $10 million; special rules apply for independent contractors.</a:t>
            </a:r>
          </a:p>
          <a:p>
            <a:pPr fontAlgn="base"/>
            <a:r>
              <a:rPr lang="en-US" sz="1200" b="0" i="0" kern="1200" dirty="0">
                <a:solidFill>
                  <a:schemeClr val="tx1"/>
                </a:solidFill>
                <a:effectLst/>
                <a:latin typeface="+mn-lt"/>
                <a:ea typeface="+mn-ea"/>
                <a:cs typeface="+mn-cs"/>
              </a:rPr>
              <a:t>Interest rate: Not to exceed 4%.</a:t>
            </a:r>
          </a:p>
          <a:p>
            <a:pPr fontAlgn="base"/>
            <a:r>
              <a:rPr lang="en-US" sz="1200" b="0" i="0" kern="1200" dirty="0">
                <a:solidFill>
                  <a:schemeClr val="tx1"/>
                </a:solidFill>
                <a:effectLst/>
                <a:latin typeface="+mn-lt"/>
                <a:ea typeface="+mn-ea"/>
                <a:cs typeface="+mn-cs"/>
              </a:rPr>
              <a:t>Permitted uses of loan proceeds: Compensation costs (as defined), rent, utilities and interest on a mortgage or other pre-existing debt; certain uses are specifically prohibited.</a:t>
            </a:r>
          </a:p>
          <a:p>
            <a:pPr fontAlgn="base"/>
            <a:r>
              <a:rPr lang="en-US" sz="1200" b="0" i="0" kern="1200" dirty="0">
                <a:solidFill>
                  <a:schemeClr val="tx1"/>
                </a:solidFill>
                <a:effectLst/>
                <a:latin typeface="+mn-lt"/>
                <a:ea typeface="+mn-ea"/>
                <a:cs typeface="+mn-cs"/>
              </a:rPr>
              <a:t>No personal guaranty or collateral: No personal guarantee or collateral is required.</a:t>
            </a:r>
          </a:p>
          <a:p>
            <a:pPr fontAlgn="base"/>
            <a:r>
              <a:rPr lang="en-US" sz="1200" b="0" i="0" kern="1200" dirty="0">
                <a:solidFill>
                  <a:schemeClr val="tx1"/>
                </a:solidFill>
                <a:effectLst/>
                <a:latin typeface="+mn-lt"/>
                <a:ea typeface="+mn-ea"/>
                <a:cs typeface="+mn-cs"/>
              </a:rPr>
              <a:t>Forgiveness:</a:t>
            </a:r>
          </a:p>
          <a:p>
            <a:pPr fontAlgn="base"/>
            <a:r>
              <a:rPr lang="en-US" sz="1200" b="0" i="0" kern="1200" dirty="0">
                <a:solidFill>
                  <a:schemeClr val="tx1"/>
                </a:solidFill>
                <a:effectLst/>
                <a:latin typeface="+mn-lt"/>
                <a:ea typeface="+mn-ea"/>
                <a:cs typeface="+mn-cs"/>
              </a:rPr>
              <a:t>The amount used during the eight-week period after the loan is made is forgiven if the employer maintains its number of full-time equivalent employees (FTEs).</a:t>
            </a:r>
          </a:p>
          <a:p>
            <a:pPr fontAlgn="base"/>
            <a:r>
              <a:rPr lang="en-US" sz="1200" b="0" i="0" kern="1200" dirty="0">
                <a:solidFill>
                  <a:schemeClr val="tx1"/>
                </a:solidFill>
                <a:effectLst/>
                <a:latin typeface="+mn-lt"/>
                <a:ea typeface="+mn-ea"/>
                <a:cs typeface="+mn-cs"/>
              </a:rPr>
              <a:t>Forgiveness is reduced in proportion to any reduction in FTEs or if compensation decreases by more than 25% as compared to a look-back period.</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B74F69C-86E5-4B2E-B260-DA54BB685F86}"/>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Brian Miller, a former inspector general for the General Services Administration, to head SIGPR, which will have the same authority as any other inspector general, including the power to issue subpoenas and make referrals for prosecution to the Department of Justice.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Traditional government investigators, such as the FBI and dozens of inspectors general across the federal government, will continue to be vigilant for this kind of fraud. In addition, the newly formed Pandemic Response Accountability Committee, which is made of up 21 inspectors general from a variety of government bodies, will most certainly use their authority and $80 million budget to aggressively audit and investigate the disbursement, receipt and use of funds under the act. </a:t>
            </a:r>
          </a:p>
          <a:p>
            <a:r>
              <a:rPr lang="en-US" sz="1200" b="0" i="0" kern="1200" dirty="0">
                <a:solidFill>
                  <a:schemeClr val="tx1"/>
                </a:solidFill>
                <a:effectLst/>
                <a:latin typeface="+mn-lt"/>
                <a:ea typeface="+mn-ea"/>
                <a:cs typeface="+mn-cs"/>
              </a:rPr>
              <a:t>The Executive Branch will be joined by Congress in exercising oversight, with the newly established Congressional Oversight Commission, which will oversee the US Treasury and the Federal Reserve in their implementation of the CARES Act, as well as traditional oversight committees in both the House of Representatives and the Senate. In fact, Congressional investigations into businesses’ pandemic response have already begun in earnest, including, for example, the scrutiny of certain businesses that have received SBA Paycheck Protection Program payments.</a:t>
            </a:r>
          </a:p>
          <a:p>
            <a:endParaRPr lang="en-US" sz="1200" b="0" i="0" kern="1200" dirty="0">
              <a:solidFill>
                <a:schemeClr val="tx1"/>
              </a:solidFill>
              <a:effectLst/>
              <a:latin typeface="+mn-lt"/>
              <a:ea typeface="+mn-ea"/>
              <a:cs typeface="+mn-cs"/>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5866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15" name="Rectangle 14"/>
          <p:cNvSpPr/>
          <p:nvPr userDrawn="1"/>
        </p:nvSpPr>
        <p:spPr>
          <a:xfrm>
            <a:off x="0" y="6586654"/>
            <a:ext cx="5826034" cy="271348"/>
          </a:xfrm>
          <a:prstGeom prst="rect">
            <a:avLst/>
          </a:prstGeom>
          <a:solidFill>
            <a:srgbClr val="689BC7"/>
          </a:solidFill>
          <a:ln>
            <a:solidFill>
              <a:srgbClr val="689BC7"/>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l"/>
            <a:endParaRPr lang="en-US" sz="1800" dirty="0"/>
          </a:p>
        </p:txBody>
      </p:sp>
      <p:sp>
        <p:nvSpPr>
          <p:cNvPr id="16" name="Rectangle 15"/>
          <p:cNvSpPr/>
          <p:nvPr userDrawn="1"/>
        </p:nvSpPr>
        <p:spPr>
          <a:xfrm>
            <a:off x="5826034" y="6586653"/>
            <a:ext cx="3317966" cy="271348"/>
          </a:xfrm>
          <a:prstGeom prst="rect">
            <a:avLst/>
          </a:prstGeom>
          <a:solidFill>
            <a:srgbClr val="365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280851" y="1247203"/>
            <a:ext cx="8575765" cy="2702856"/>
          </a:xfrm>
        </p:spPr>
        <p:txBody>
          <a:bodyPr anchor="ctr" anchorCtr="0">
            <a:normAutofit/>
          </a:bodyPr>
          <a:lstStyle>
            <a:lvl1pPr algn="ctr">
              <a:defRPr sz="4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80851" y="4409102"/>
            <a:ext cx="8575765" cy="1408224"/>
          </a:xfrm>
        </p:spPr>
        <p:txBody>
          <a:bodyPr/>
          <a:lstStyle>
            <a:lvl1pPr marL="0" indent="0" algn="ctr">
              <a:buNone/>
              <a:defRPr sz="2400">
                <a:solidFill>
                  <a:srgbClr val="365A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p:cNvSpPr/>
          <p:nvPr userDrawn="1"/>
        </p:nvSpPr>
        <p:spPr>
          <a:xfrm>
            <a:off x="0" y="-13262"/>
            <a:ext cx="5826034" cy="748551"/>
          </a:xfrm>
          <a:prstGeom prst="rect">
            <a:avLst/>
          </a:prstGeom>
          <a:solidFill>
            <a:srgbClr val="689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5826034" y="-13262"/>
            <a:ext cx="3317966" cy="748551"/>
          </a:xfrm>
          <a:prstGeom prst="rect">
            <a:avLst/>
          </a:prstGeom>
          <a:solidFill>
            <a:srgbClr val="365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5" name="Group 24"/>
          <p:cNvGrpSpPr/>
          <p:nvPr userDrawn="1"/>
        </p:nvGrpSpPr>
        <p:grpSpPr>
          <a:xfrm>
            <a:off x="0" y="3950062"/>
            <a:ext cx="9144001" cy="182880"/>
            <a:chOff x="0" y="4515640"/>
            <a:chExt cx="9144001" cy="182880"/>
          </a:xfrm>
        </p:grpSpPr>
        <p:cxnSp>
          <p:nvCxnSpPr>
            <p:cNvPr id="26" name="Straight Connector 25"/>
            <p:cNvCxnSpPr/>
            <p:nvPr userDrawn="1"/>
          </p:nvCxnSpPr>
          <p:spPr>
            <a:xfrm>
              <a:off x="2599509" y="4602726"/>
              <a:ext cx="65444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userDrawn="1"/>
          </p:nvSpPr>
          <p:spPr>
            <a:xfrm>
              <a:off x="0" y="4515640"/>
              <a:ext cx="2723606" cy="182880"/>
            </a:xfrm>
            <a:prstGeom prst="rect">
              <a:avLst/>
            </a:prstGeom>
            <a:solidFill>
              <a:srgbClr val="689BC7"/>
            </a:solidFill>
            <a:ln>
              <a:solidFill>
                <a:srgbClr val="689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8" name="Group 27"/>
          <p:cNvGrpSpPr/>
          <p:nvPr userDrawn="1"/>
        </p:nvGrpSpPr>
        <p:grpSpPr>
          <a:xfrm rot="10800000">
            <a:off x="0" y="1055614"/>
            <a:ext cx="9144001" cy="182880"/>
            <a:chOff x="0" y="1142856"/>
            <a:chExt cx="9144001" cy="182880"/>
          </a:xfrm>
        </p:grpSpPr>
        <p:cxnSp>
          <p:nvCxnSpPr>
            <p:cNvPr id="29" name="Straight Connector 28"/>
            <p:cNvCxnSpPr/>
            <p:nvPr userDrawn="1"/>
          </p:nvCxnSpPr>
          <p:spPr>
            <a:xfrm>
              <a:off x="2599509" y="1229942"/>
              <a:ext cx="65444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0" y="1142856"/>
              <a:ext cx="2723606" cy="182880"/>
            </a:xfrm>
            <a:prstGeom prst="rect">
              <a:avLst/>
            </a:prstGeom>
            <a:solidFill>
              <a:srgbClr val="689BC7"/>
            </a:solidFill>
            <a:ln>
              <a:solidFill>
                <a:srgbClr val="689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8" name="Slide Number Placeholder 5"/>
          <p:cNvSpPr>
            <a:spLocks noGrp="1"/>
          </p:cNvSpPr>
          <p:nvPr>
            <p:ph type="sldNum" sz="quarter" idx="4"/>
          </p:nvPr>
        </p:nvSpPr>
        <p:spPr>
          <a:xfrm>
            <a:off x="3580850" y="6586653"/>
            <a:ext cx="2057400" cy="262638"/>
          </a:xfrm>
          <a:prstGeom prst="rect">
            <a:avLst/>
          </a:prstGeom>
        </p:spPr>
        <p:txBody>
          <a:bodyPr vert="horz" lIns="91440" tIns="45720" rIns="91440" bIns="45720" rtlCol="0" anchor="ctr"/>
          <a:lstStyle>
            <a:lvl1pPr algn="ctr">
              <a:defRPr sz="1400" b="0">
                <a:solidFill>
                  <a:schemeClr val="bg1"/>
                </a:solidFill>
              </a:defRPr>
            </a:lvl1pPr>
          </a:lstStyle>
          <a:p>
            <a:fld id="{850BEA78-8F01-4CF4-BA7F-1779BE85B204}" type="slidenum">
              <a:rPr lang="en-US" smtClean="0"/>
              <a:pPr/>
              <a:t>‹#›</a:t>
            </a:fld>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7133" y="5993875"/>
            <a:ext cx="1781849" cy="425644"/>
          </a:xfrm>
          <a:prstGeom prst="rect">
            <a:avLst/>
          </a:prstGeom>
        </p:spPr>
      </p:pic>
    </p:spTree>
    <p:extLst>
      <p:ext uri="{BB962C8B-B14F-4D97-AF65-F5344CB8AC3E}">
        <p14:creationId xmlns:p14="http://schemas.microsoft.com/office/powerpoint/2010/main" val="229568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50BEA78-8F01-4CF4-BA7F-1779BE85B204}" type="slidenum">
              <a:rPr lang="en-US" smtClean="0"/>
              <a:pPr/>
              <a:t>‹#›</a:t>
            </a:fld>
            <a:endParaRPr lang="en-US" dirty="0"/>
          </a:p>
        </p:txBody>
      </p:sp>
    </p:spTree>
    <p:extLst>
      <p:ext uri="{BB962C8B-B14F-4D97-AF65-F5344CB8AC3E}">
        <p14:creationId xmlns:p14="http://schemas.microsoft.com/office/powerpoint/2010/main" val="64016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5866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10" name="Rectangle 9"/>
          <p:cNvSpPr/>
          <p:nvPr userDrawn="1"/>
        </p:nvSpPr>
        <p:spPr>
          <a:xfrm>
            <a:off x="0" y="-13262"/>
            <a:ext cx="5826034" cy="748551"/>
          </a:xfrm>
          <a:prstGeom prst="rect">
            <a:avLst/>
          </a:prstGeom>
          <a:solidFill>
            <a:srgbClr val="689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5826034" y="-13262"/>
            <a:ext cx="3317966" cy="748551"/>
          </a:xfrm>
          <a:prstGeom prst="rect">
            <a:avLst/>
          </a:prstGeom>
          <a:solidFill>
            <a:srgbClr val="365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308747" y="1736727"/>
            <a:ext cx="8516982" cy="2852737"/>
          </a:xfrm>
        </p:spPr>
        <p:txBody>
          <a:bodyPr anchor="ctr" anchorCtr="0">
            <a:normAutofit/>
          </a:bodyPr>
          <a:lstStyle>
            <a:lvl1pPr algn="ctr">
              <a:defRPr sz="4800">
                <a:solidFill>
                  <a:srgbClr val="365A89"/>
                </a:solidFill>
              </a:defRPr>
            </a:lvl1pPr>
          </a:lstStyle>
          <a:p>
            <a:r>
              <a:rPr lang="en-US" dirty="0"/>
              <a:t>Click to edit Master title style</a:t>
            </a:r>
          </a:p>
        </p:txBody>
      </p:sp>
      <p:sp>
        <p:nvSpPr>
          <p:cNvPr id="3" name="Text Placeholder 2"/>
          <p:cNvSpPr>
            <a:spLocks noGrp="1"/>
          </p:cNvSpPr>
          <p:nvPr>
            <p:ph type="body" idx="1"/>
          </p:nvPr>
        </p:nvSpPr>
        <p:spPr>
          <a:xfrm>
            <a:off x="308747" y="4589464"/>
            <a:ext cx="8516982" cy="1500187"/>
          </a:xfrm>
        </p:spPr>
        <p:txBody>
          <a:bodyPr anchor="ctr" anchorCtr="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17" name="Group 16"/>
          <p:cNvGrpSpPr/>
          <p:nvPr userDrawn="1"/>
        </p:nvGrpSpPr>
        <p:grpSpPr>
          <a:xfrm>
            <a:off x="0" y="4515640"/>
            <a:ext cx="9144001" cy="182880"/>
            <a:chOff x="0" y="4515640"/>
            <a:chExt cx="9144001" cy="182880"/>
          </a:xfrm>
        </p:grpSpPr>
        <p:cxnSp>
          <p:nvCxnSpPr>
            <p:cNvPr id="12" name="Straight Connector 11"/>
            <p:cNvCxnSpPr/>
            <p:nvPr userDrawn="1"/>
          </p:nvCxnSpPr>
          <p:spPr>
            <a:xfrm>
              <a:off x="2599509" y="4602726"/>
              <a:ext cx="65444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4515640"/>
              <a:ext cx="2723606" cy="182880"/>
            </a:xfrm>
            <a:prstGeom prst="rect">
              <a:avLst/>
            </a:prstGeom>
            <a:solidFill>
              <a:srgbClr val="689BC7"/>
            </a:solidFill>
            <a:ln>
              <a:solidFill>
                <a:srgbClr val="689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6" name="Group 15"/>
          <p:cNvGrpSpPr/>
          <p:nvPr userDrawn="1"/>
        </p:nvGrpSpPr>
        <p:grpSpPr>
          <a:xfrm rot="10800000">
            <a:off x="0" y="1621192"/>
            <a:ext cx="9144001" cy="182880"/>
            <a:chOff x="0" y="1142856"/>
            <a:chExt cx="9144001" cy="182880"/>
          </a:xfrm>
        </p:grpSpPr>
        <p:cxnSp>
          <p:nvCxnSpPr>
            <p:cNvPr id="14" name="Straight Connector 13"/>
            <p:cNvCxnSpPr/>
            <p:nvPr userDrawn="1"/>
          </p:nvCxnSpPr>
          <p:spPr>
            <a:xfrm>
              <a:off x="2599509" y="1229942"/>
              <a:ext cx="65444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1142856"/>
              <a:ext cx="2723606" cy="182880"/>
            </a:xfrm>
            <a:prstGeom prst="rect">
              <a:avLst/>
            </a:prstGeom>
            <a:solidFill>
              <a:srgbClr val="689BC7"/>
            </a:solidFill>
            <a:ln>
              <a:solidFill>
                <a:srgbClr val="689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0" name="Rectangle 19"/>
          <p:cNvSpPr/>
          <p:nvPr userDrawn="1"/>
        </p:nvSpPr>
        <p:spPr>
          <a:xfrm>
            <a:off x="5826034" y="6543108"/>
            <a:ext cx="3317966" cy="320040"/>
          </a:xfrm>
          <a:prstGeom prst="rect">
            <a:avLst/>
          </a:prstGeom>
          <a:solidFill>
            <a:srgbClr val="365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0" y="6543108"/>
            <a:ext cx="5826034" cy="320040"/>
          </a:xfrm>
          <a:prstGeom prst="rect">
            <a:avLst/>
          </a:prstGeom>
          <a:solidFill>
            <a:srgbClr val="689BC7"/>
          </a:solidFill>
          <a:ln>
            <a:solidFill>
              <a:srgbClr val="689BC7"/>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l"/>
            <a:r>
              <a:rPr lang="en-US" sz="1800" dirty="0"/>
              <a:t> </a:t>
            </a:r>
          </a:p>
        </p:txBody>
      </p:sp>
      <p:sp>
        <p:nvSpPr>
          <p:cNvPr id="22" name="Slide Number Placeholder 5"/>
          <p:cNvSpPr>
            <a:spLocks noGrp="1"/>
          </p:cNvSpPr>
          <p:nvPr>
            <p:ph type="sldNum" sz="quarter" idx="4"/>
          </p:nvPr>
        </p:nvSpPr>
        <p:spPr>
          <a:xfrm>
            <a:off x="3580850" y="6543108"/>
            <a:ext cx="2057400" cy="320040"/>
          </a:xfrm>
          <a:prstGeom prst="rect">
            <a:avLst/>
          </a:prstGeom>
        </p:spPr>
        <p:txBody>
          <a:bodyPr vert="horz" lIns="91440" tIns="45720" rIns="91440" bIns="45720" rtlCol="0" anchor="ctr"/>
          <a:lstStyle>
            <a:lvl1pPr algn="ctr">
              <a:defRPr sz="1400" b="0">
                <a:solidFill>
                  <a:schemeClr val="bg1"/>
                </a:solidFill>
              </a:defRPr>
            </a:lvl1pPr>
          </a:lstStyle>
          <a:p>
            <a:fld id="{850BEA78-8F01-4CF4-BA7F-1779BE85B204}" type="slidenum">
              <a:rPr lang="en-US" smtClean="0"/>
              <a:pPr/>
              <a:t>‹#›</a:t>
            </a:fld>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7385" y="6581549"/>
            <a:ext cx="2075263" cy="240879"/>
          </a:xfrm>
          <a:prstGeom prst="rect">
            <a:avLst/>
          </a:prstGeom>
        </p:spPr>
      </p:pic>
    </p:spTree>
    <p:extLst>
      <p:ext uri="{BB962C8B-B14F-4D97-AF65-F5344CB8AC3E}">
        <p14:creationId xmlns:p14="http://schemas.microsoft.com/office/powerpoint/2010/main" val="188655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50BEA78-8F01-4CF4-BA7F-1779BE85B204}" type="slidenum">
              <a:rPr lang="en-US" smtClean="0"/>
              <a:t>‹#›</a:t>
            </a:fld>
            <a:endParaRPr lang="en-US" dirty="0"/>
          </a:p>
        </p:txBody>
      </p:sp>
    </p:spTree>
    <p:extLst>
      <p:ext uri="{BB962C8B-B14F-4D97-AF65-F5344CB8AC3E}">
        <p14:creationId xmlns:p14="http://schemas.microsoft.com/office/powerpoint/2010/main" val="185000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9634" y="104504"/>
            <a:ext cx="8464732" cy="1027610"/>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50BEA78-8F01-4CF4-BA7F-1779BE85B204}" type="slidenum">
              <a:rPr lang="en-US" smtClean="0"/>
              <a:t>‹#›</a:t>
            </a:fld>
            <a:endParaRPr lang="en-US" dirty="0"/>
          </a:p>
        </p:txBody>
      </p:sp>
    </p:spTree>
    <p:extLst>
      <p:ext uri="{BB962C8B-B14F-4D97-AF65-F5344CB8AC3E}">
        <p14:creationId xmlns:p14="http://schemas.microsoft.com/office/powerpoint/2010/main" val="413474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850BEA78-8F01-4CF4-BA7F-1779BE85B204}" type="slidenum">
              <a:rPr lang="en-US" smtClean="0"/>
              <a:t>‹#›</a:t>
            </a:fld>
            <a:endParaRPr lang="en-US" dirty="0"/>
          </a:p>
        </p:txBody>
      </p:sp>
    </p:spTree>
    <p:extLst>
      <p:ext uri="{BB962C8B-B14F-4D97-AF65-F5344CB8AC3E}">
        <p14:creationId xmlns:p14="http://schemas.microsoft.com/office/powerpoint/2010/main" val="192318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0BEA78-8F01-4CF4-BA7F-1779BE85B204}" type="slidenum">
              <a:rPr lang="en-US" smtClean="0"/>
              <a:t>‹#›</a:t>
            </a:fld>
            <a:endParaRPr lang="en-US" dirty="0"/>
          </a:p>
        </p:txBody>
      </p:sp>
    </p:spTree>
    <p:extLst>
      <p:ext uri="{BB962C8B-B14F-4D97-AF65-F5344CB8AC3E}">
        <p14:creationId xmlns:p14="http://schemas.microsoft.com/office/powerpoint/2010/main" val="6348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Rectangle 15"/>
          <p:cNvSpPr/>
          <p:nvPr userDrawn="1"/>
        </p:nvSpPr>
        <p:spPr>
          <a:xfrm>
            <a:off x="0" y="0"/>
            <a:ext cx="5826034" cy="296091"/>
          </a:xfrm>
          <a:prstGeom prst="rect">
            <a:avLst/>
          </a:prstGeom>
          <a:solidFill>
            <a:srgbClr val="689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5826034" y="-1"/>
            <a:ext cx="3317966" cy="296091"/>
          </a:xfrm>
          <a:prstGeom prst="rect">
            <a:avLst/>
          </a:prstGeom>
          <a:solidFill>
            <a:srgbClr val="365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5826034" y="6543108"/>
            <a:ext cx="3317966" cy="320040"/>
          </a:xfrm>
          <a:prstGeom prst="rect">
            <a:avLst/>
          </a:prstGeom>
          <a:solidFill>
            <a:srgbClr val="365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0" y="6543108"/>
            <a:ext cx="5826034" cy="320040"/>
          </a:xfrm>
          <a:prstGeom prst="rect">
            <a:avLst/>
          </a:prstGeom>
          <a:solidFill>
            <a:srgbClr val="689BC7"/>
          </a:solidFill>
          <a:ln>
            <a:solidFill>
              <a:srgbClr val="689BC7"/>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l"/>
            <a:r>
              <a:rPr lang="en-US" sz="1800" dirty="0"/>
              <a:t> </a:t>
            </a:r>
          </a:p>
        </p:txBody>
      </p:sp>
      <p:sp>
        <p:nvSpPr>
          <p:cNvPr id="13" name="Slide Number Placeholder 5"/>
          <p:cNvSpPr>
            <a:spLocks noGrp="1"/>
          </p:cNvSpPr>
          <p:nvPr>
            <p:ph type="sldNum" sz="quarter" idx="4"/>
          </p:nvPr>
        </p:nvSpPr>
        <p:spPr>
          <a:xfrm>
            <a:off x="3580850" y="6543108"/>
            <a:ext cx="2057400" cy="320040"/>
          </a:xfrm>
          <a:prstGeom prst="rect">
            <a:avLst/>
          </a:prstGeom>
        </p:spPr>
        <p:txBody>
          <a:bodyPr vert="horz" lIns="91440" tIns="45720" rIns="91440" bIns="45720" rtlCol="0" anchor="ctr"/>
          <a:lstStyle>
            <a:lvl1pPr algn="ctr">
              <a:defRPr sz="1400" b="0">
                <a:solidFill>
                  <a:schemeClr val="bg1"/>
                </a:solidFill>
              </a:defRPr>
            </a:lvl1pPr>
          </a:lstStyle>
          <a:p>
            <a:fld id="{850BEA78-8F01-4CF4-BA7F-1779BE85B204}"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7385" y="6581549"/>
            <a:ext cx="2075263" cy="240879"/>
          </a:xfrm>
          <a:prstGeom prst="rect">
            <a:avLst/>
          </a:prstGeom>
        </p:spPr>
      </p:pic>
    </p:spTree>
    <p:extLst>
      <p:ext uri="{BB962C8B-B14F-4D97-AF65-F5344CB8AC3E}">
        <p14:creationId xmlns:p14="http://schemas.microsoft.com/office/powerpoint/2010/main" val="252548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l="-6000" r="-6000"/>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5826034" y="6543108"/>
            <a:ext cx="3317966" cy="320040"/>
          </a:xfrm>
          <a:prstGeom prst="rect">
            <a:avLst/>
          </a:prstGeom>
          <a:solidFill>
            <a:srgbClr val="365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idx="1"/>
          </p:nvPr>
        </p:nvSpPr>
        <p:spPr>
          <a:xfrm>
            <a:off x="348343" y="1473506"/>
            <a:ext cx="8522415" cy="50306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
            <a:ext cx="9144000" cy="124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cxnSp>
        <p:nvCxnSpPr>
          <p:cNvPr id="8" name="Straight Connector 7"/>
          <p:cNvCxnSpPr/>
          <p:nvPr userDrawn="1"/>
        </p:nvCxnSpPr>
        <p:spPr>
          <a:xfrm>
            <a:off x="2599509" y="1229942"/>
            <a:ext cx="65444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1142856"/>
            <a:ext cx="2723606" cy="182880"/>
          </a:xfrm>
          <a:prstGeom prst="rect">
            <a:avLst/>
          </a:prstGeom>
          <a:solidFill>
            <a:srgbClr val="689BC7"/>
          </a:solidFill>
          <a:ln>
            <a:solidFill>
              <a:srgbClr val="689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0" y="6543108"/>
            <a:ext cx="5826034" cy="320040"/>
          </a:xfrm>
          <a:prstGeom prst="rect">
            <a:avLst/>
          </a:prstGeom>
          <a:solidFill>
            <a:srgbClr val="689BC7"/>
          </a:solidFill>
          <a:ln>
            <a:solidFill>
              <a:srgbClr val="689BC7"/>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l"/>
            <a:r>
              <a:rPr lang="en-US" sz="1800" dirty="0"/>
              <a:t> </a:t>
            </a:r>
          </a:p>
        </p:txBody>
      </p:sp>
      <p:sp>
        <p:nvSpPr>
          <p:cNvPr id="13" name="Rectangle 12"/>
          <p:cNvSpPr/>
          <p:nvPr userDrawn="1"/>
        </p:nvSpPr>
        <p:spPr>
          <a:xfrm>
            <a:off x="0" y="-13260"/>
            <a:ext cx="5826034" cy="155304"/>
          </a:xfrm>
          <a:prstGeom prst="rect">
            <a:avLst/>
          </a:prstGeom>
          <a:solidFill>
            <a:srgbClr val="689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5826034" y="-13261"/>
            <a:ext cx="3317966" cy="155304"/>
          </a:xfrm>
          <a:prstGeom prst="rect">
            <a:avLst/>
          </a:prstGeom>
          <a:solidFill>
            <a:srgbClr val="365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348343" y="142044"/>
            <a:ext cx="8522415" cy="998899"/>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3580850" y="6543108"/>
            <a:ext cx="2057400" cy="320040"/>
          </a:xfrm>
          <a:prstGeom prst="rect">
            <a:avLst/>
          </a:prstGeom>
        </p:spPr>
        <p:txBody>
          <a:bodyPr vert="horz" lIns="91440" tIns="45720" rIns="91440" bIns="45720" rtlCol="0" anchor="ctr"/>
          <a:lstStyle>
            <a:lvl1pPr algn="ctr">
              <a:defRPr sz="1400" b="0">
                <a:solidFill>
                  <a:schemeClr val="bg1"/>
                </a:solidFill>
              </a:defRPr>
            </a:lvl1pPr>
          </a:lstStyle>
          <a:p>
            <a:fld id="{850BEA78-8F01-4CF4-BA7F-1779BE85B204}" type="slidenum">
              <a:rPr lang="en-US" smtClean="0"/>
              <a:pPr/>
              <a:t>‹#›</a:t>
            </a:fld>
            <a:endParaRPr lang="en-US" dirty="0"/>
          </a:p>
        </p:txBody>
      </p:sp>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447385" y="6581549"/>
            <a:ext cx="2075263" cy="240879"/>
          </a:xfrm>
          <a:prstGeom prst="rect">
            <a:avLst/>
          </a:prstGeom>
        </p:spPr>
      </p:pic>
    </p:spTree>
    <p:extLst>
      <p:ext uri="{BB962C8B-B14F-4D97-AF65-F5344CB8AC3E}">
        <p14:creationId xmlns:p14="http://schemas.microsoft.com/office/powerpoint/2010/main" val="1605041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365A89"/>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9BC7"/>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365A89"/>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9BC7"/>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365A89"/>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Fraud &amp; Oversight Challenges: </a:t>
            </a:r>
            <a:br>
              <a:rPr lang="en-US" sz="6000" dirty="0"/>
            </a:br>
            <a:r>
              <a:rPr lang="en-US" sz="4000" b="0" i="1" dirty="0"/>
              <a:t>From the CARES Act &amp; PPP</a:t>
            </a:r>
            <a:endParaRPr lang="en-US" sz="6000" b="0" i="1" dirty="0"/>
          </a:p>
        </p:txBody>
      </p:sp>
      <p:sp>
        <p:nvSpPr>
          <p:cNvPr id="3" name="Subtitle 2"/>
          <p:cNvSpPr>
            <a:spLocks noGrp="1"/>
          </p:cNvSpPr>
          <p:nvPr>
            <p:ph type="subTitle" idx="1"/>
          </p:nvPr>
        </p:nvSpPr>
        <p:spPr>
          <a:xfrm>
            <a:off x="280851" y="4045352"/>
            <a:ext cx="8575765" cy="1881554"/>
          </a:xfrm>
        </p:spPr>
        <p:txBody>
          <a:bodyPr>
            <a:normAutofit lnSpcReduction="10000"/>
          </a:bodyPr>
          <a:lstStyle/>
          <a:p>
            <a:pPr>
              <a:lnSpc>
                <a:spcPct val="110000"/>
              </a:lnSpc>
              <a:spcBef>
                <a:spcPts val="0"/>
              </a:spcBef>
              <a:spcAft>
                <a:spcPts val="0"/>
              </a:spcAft>
            </a:pPr>
            <a:r>
              <a:rPr lang="en-US" b="1" dirty="0"/>
              <a:t>Bart Daniel</a:t>
            </a:r>
          </a:p>
          <a:p>
            <a:pPr>
              <a:lnSpc>
                <a:spcPct val="110000"/>
              </a:lnSpc>
              <a:spcBef>
                <a:spcPts val="0"/>
              </a:spcBef>
            </a:pPr>
            <a:r>
              <a:rPr lang="en-US" b="1" dirty="0"/>
              <a:t>Matt Austin</a:t>
            </a:r>
          </a:p>
          <a:p>
            <a:pPr>
              <a:spcBef>
                <a:spcPts val="0"/>
              </a:spcBef>
            </a:pPr>
            <a:r>
              <a:rPr lang="en-US" b="1" dirty="0"/>
              <a:t>Elle Klein</a:t>
            </a:r>
          </a:p>
          <a:p>
            <a:pPr>
              <a:spcBef>
                <a:spcPts val="0"/>
              </a:spcBef>
              <a:spcAft>
                <a:spcPts val="0"/>
              </a:spcAft>
            </a:pPr>
            <a:r>
              <a:rPr lang="en-US" sz="1800" dirty="0"/>
              <a:t>Health Care Compliance Association</a:t>
            </a:r>
          </a:p>
          <a:p>
            <a:pPr>
              <a:spcBef>
                <a:spcPts val="0"/>
              </a:spcBef>
              <a:spcAft>
                <a:spcPts val="0"/>
              </a:spcAft>
            </a:pPr>
            <a:r>
              <a:rPr lang="en-US" sz="1800" dirty="0"/>
              <a:t>April 20, 2021</a:t>
            </a:r>
          </a:p>
        </p:txBody>
      </p:sp>
      <p:sp>
        <p:nvSpPr>
          <p:cNvPr id="4" name="Slide Number Placeholder 3"/>
          <p:cNvSpPr>
            <a:spLocks noGrp="1"/>
          </p:cNvSpPr>
          <p:nvPr>
            <p:ph type="sldNum" sz="quarter" idx="4"/>
          </p:nvPr>
        </p:nvSpPr>
        <p:spPr/>
        <p:txBody>
          <a:bodyPr/>
          <a:lstStyle/>
          <a:p>
            <a:fld id="{850BEA78-8F01-4CF4-BA7F-1779BE85B204}" type="slidenum">
              <a:rPr lang="en-US" smtClean="0"/>
              <a:pPr/>
              <a:t>1</a:t>
            </a:fld>
            <a:endParaRPr lang="en-US" dirty="0"/>
          </a:p>
        </p:txBody>
      </p:sp>
    </p:spTree>
    <p:extLst>
      <p:ext uri="{BB962C8B-B14F-4D97-AF65-F5344CB8AC3E}">
        <p14:creationId xmlns:p14="http://schemas.microsoft.com/office/powerpoint/2010/main" val="1243241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C1F7-0757-40E8-9E62-36E5919E3713}"/>
              </a:ext>
            </a:extLst>
          </p:cNvPr>
          <p:cNvSpPr>
            <a:spLocks noGrp="1"/>
          </p:cNvSpPr>
          <p:nvPr>
            <p:ph type="title"/>
          </p:nvPr>
        </p:nvSpPr>
        <p:spPr/>
        <p:txBody>
          <a:bodyPr>
            <a:normAutofit fontScale="90000"/>
          </a:bodyPr>
          <a:lstStyle/>
          <a:p>
            <a:r>
              <a:rPr lang="en-US" dirty="0"/>
              <a:t>Taxpayer Certainty and Disaster Tax Relief Act of 2020 (2 of 3)</a:t>
            </a:r>
          </a:p>
        </p:txBody>
      </p:sp>
      <p:sp>
        <p:nvSpPr>
          <p:cNvPr id="3" name="Content Placeholder 2">
            <a:extLst>
              <a:ext uri="{FF2B5EF4-FFF2-40B4-BE49-F238E27FC236}">
                <a16:creationId xmlns:a16="http://schemas.microsoft.com/office/drawing/2014/main" id="{A8C26F28-4EED-4946-B645-E53F8EC65F0A}"/>
              </a:ext>
            </a:extLst>
          </p:cNvPr>
          <p:cNvSpPr>
            <a:spLocks noGrp="1"/>
          </p:cNvSpPr>
          <p:nvPr>
            <p:ph idx="1"/>
          </p:nvPr>
        </p:nvSpPr>
        <p:spPr/>
        <p:txBody>
          <a:bodyPr>
            <a:normAutofit/>
          </a:bodyPr>
          <a:lstStyle/>
          <a:p>
            <a:r>
              <a:rPr lang="en-US" dirty="0"/>
              <a:t>As of January 1, 2021, employers are eligible if they operate a trade or business from January 1, 2021, through June 30, 2021, and experience either:</a:t>
            </a:r>
          </a:p>
          <a:p>
            <a:pPr lvl="1"/>
            <a:r>
              <a:rPr lang="en-US" dirty="0"/>
              <a:t>Full or partial suspension of the operation of their trade or business during this period because of governmental orders limiting commerce, travel, or group meetings due to COVID-19, or</a:t>
            </a:r>
          </a:p>
          <a:p>
            <a:pPr lvl="1"/>
            <a:r>
              <a:rPr lang="en-US" dirty="0"/>
              <a:t>Decline in gross receipts in a calendar quarter in 2021 </a:t>
            </a:r>
          </a:p>
          <a:p>
            <a:pPr lvl="2"/>
            <a:r>
              <a:rPr lang="en-US" dirty="0"/>
              <a:t>Gross receipts of that calendar quarter must be less than 80% of the gross receipts in the same calendar quarter in 2019</a:t>
            </a:r>
          </a:p>
        </p:txBody>
      </p:sp>
      <p:sp>
        <p:nvSpPr>
          <p:cNvPr id="4" name="Slide Number Placeholder 3">
            <a:extLst>
              <a:ext uri="{FF2B5EF4-FFF2-40B4-BE49-F238E27FC236}">
                <a16:creationId xmlns:a16="http://schemas.microsoft.com/office/drawing/2014/main" id="{6E6F039C-2870-4E46-8C60-786695FE8F13}"/>
              </a:ext>
            </a:extLst>
          </p:cNvPr>
          <p:cNvSpPr>
            <a:spLocks noGrp="1"/>
          </p:cNvSpPr>
          <p:nvPr>
            <p:ph type="sldNum" sz="quarter" idx="12"/>
          </p:nvPr>
        </p:nvSpPr>
        <p:spPr/>
        <p:txBody>
          <a:bodyPr/>
          <a:lstStyle/>
          <a:p>
            <a:fld id="{850BEA78-8F01-4CF4-BA7F-1779BE85B204}" type="slidenum">
              <a:rPr lang="en-US" smtClean="0"/>
              <a:pPr/>
              <a:t>10</a:t>
            </a:fld>
            <a:endParaRPr lang="en-US" dirty="0"/>
          </a:p>
        </p:txBody>
      </p:sp>
    </p:spTree>
    <p:extLst>
      <p:ext uri="{BB962C8B-B14F-4D97-AF65-F5344CB8AC3E}">
        <p14:creationId xmlns:p14="http://schemas.microsoft.com/office/powerpoint/2010/main" val="375708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5D4B-8527-4590-A449-408B3EDB69A2}"/>
              </a:ext>
            </a:extLst>
          </p:cNvPr>
          <p:cNvSpPr>
            <a:spLocks noGrp="1"/>
          </p:cNvSpPr>
          <p:nvPr>
            <p:ph type="title"/>
          </p:nvPr>
        </p:nvSpPr>
        <p:spPr/>
        <p:txBody>
          <a:bodyPr>
            <a:normAutofit fontScale="90000"/>
          </a:bodyPr>
          <a:lstStyle/>
          <a:p>
            <a:r>
              <a:rPr lang="en-US" dirty="0"/>
              <a:t>Taxpayer Certainty and Disaster Tax Relief Act of 2020 (3 of 3)</a:t>
            </a:r>
          </a:p>
        </p:txBody>
      </p:sp>
      <p:sp>
        <p:nvSpPr>
          <p:cNvPr id="3" name="Content Placeholder 2">
            <a:extLst>
              <a:ext uri="{FF2B5EF4-FFF2-40B4-BE49-F238E27FC236}">
                <a16:creationId xmlns:a16="http://schemas.microsoft.com/office/drawing/2014/main" id="{45113FBC-52A6-46D8-84B2-95D17D1B1754}"/>
              </a:ext>
            </a:extLst>
          </p:cNvPr>
          <p:cNvSpPr>
            <a:spLocks noGrp="1"/>
          </p:cNvSpPr>
          <p:nvPr>
            <p:ph idx="1"/>
          </p:nvPr>
        </p:nvSpPr>
        <p:spPr/>
        <p:txBody>
          <a:bodyPr>
            <a:normAutofit fontScale="92500" lnSpcReduction="10000"/>
          </a:bodyPr>
          <a:lstStyle/>
          <a:p>
            <a:r>
              <a:rPr lang="en-US" dirty="0"/>
              <a:t>Last, effective January 1, 2021, the definition of qualified wages was changed to provide:</a:t>
            </a:r>
          </a:p>
          <a:p>
            <a:pPr lvl="1"/>
            <a:r>
              <a:rPr lang="en-US" dirty="0"/>
              <a:t>For Employers averaging &gt; 500 full-time employees in 2019: </a:t>
            </a:r>
          </a:p>
          <a:p>
            <a:pPr lvl="2"/>
            <a:r>
              <a:rPr lang="en-US" dirty="0"/>
              <a:t>Qualified wages = those wages paid to employees that are not providing services because operations were fully or partially suspended or due to the decline in gross receipts. </a:t>
            </a:r>
          </a:p>
          <a:p>
            <a:pPr lvl="1"/>
            <a:r>
              <a:rPr lang="en-US" dirty="0"/>
              <a:t>For Employers averaging &lt; 500 full-time employees in 2019: </a:t>
            </a:r>
          </a:p>
          <a:p>
            <a:pPr lvl="2"/>
            <a:r>
              <a:rPr lang="en-US" dirty="0"/>
              <a:t>Qualified wages = those wages paid to all employees… </a:t>
            </a:r>
          </a:p>
          <a:p>
            <a:pPr lvl="3"/>
            <a:r>
              <a:rPr lang="en-US" dirty="0"/>
              <a:t>During a period that operations were fully or partially suspended; </a:t>
            </a:r>
            <a:r>
              <a:rPr lang="en-US" b="1" i="1" dirty="0"/>
              <a:t>OR</a:t>
            </a:r>
            <a:r>
              <a:rPr lang="en-US" dirty="0"/>
              <a:t> </a:t>
            </a:r>
          </a:p>
          <a:p>
            <a:pPr lvl="3"/>
            <a:r>
              <a:rPr lang="en-US" dirty="0"/>
              <a:t>During the quarter that the employer had a decline in gross receipts regardless of whether the employees are providing services. </a:t>
            </a:r>
          </a:p>
          <a:p>
            <a:endParaRPr lang="en-US" dirty="0"/>
          </a:p>
        </p:txBody>
      </p:sp>
      <p:sp>
        <p:nvSpPr>
          <p:cNvPr id="4" name="Slide Number Placeholder 3">
            <a:extLst>
              <a:ext uri="{FF2B5EF4-FFF2-40B4-BE49-F238E27FC236}">
                <a16:creationId xmlns:a16="http://schemas.microsoft.com/office/drawing/2014/main" id="{FCC2195C-1488-424D-A0FC-8198FD14C0A5}"/>
              </a:ext>
            </a:extLst>
          </p:cNvPr>
          <p:cNvSpPr>
            <a:spLocks noGrp="1"/>
          </p:cNvSpPr>
          <p:nvPr>
            <p:ph type="sldNum" sz="quarter" idx="12"/>
          </p:nvPr>
        </p:nvSpPr>
        <p:spPr/>
        <p:txBody>
          <a:bodyPr/>
          <a:lstStyle/>
          <a:p>
            <a:fld id="{850BEA78-8F01-4CF4-BA7F-1779BE85B204}" type="slidenum">
              <a:rPr lang="en-US" smtClean="0"/>
              <a:pPr/>
              <a:t>11</a:t>
            </a:fld>
            <a:endParaRPr lang="en-US" dirty="0"/>
          </a:p>
        </p:txBody>
      </p:sp>
    </p:spTree>
    <p:extLst>
      <p:ext uri="{BB962C8B-B14F-4D97-AF65-F5344CB8AC3E}">
        <p14:creationId xmlns:p14="http://schemas.microsoft.com/office/powerpoint/2010/main" val="47060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Key Players in CARES Oversight</a:t>
            </a:r>
          </a:p>
        </p:txBody>
      </p:sp>
      <p:sp>
        <p:nvSpPr>
          <p:cNvPr id="3" name="Content Placeholder 2"/>
          <p:cNvSpPr>
            <a:spLocks noGrp="1"/>
          </p:cNvSpPr>
          <p:nvPr>
            <p:ph idx="1"/>
          </p:nvPr>
        </p:nvSpPr>
        <p:spPr>
          <a:xfrm>
            <a:off x="836613" y="1719357"/>
            <a:ext cx="7467600" cy="4880068"/>
          </a:xfrm>
        </p:spPr>
        <p:txBody>
          <a:bodyPr>
            <a:normAutofit/>
          </a:bodyPr>
          <a:lstStyle/>
          <a:p>
            <a:pPr marL="36576" indent="0">
              <a:buNone/>
            </a:pPr>
            <a:r>
              <a:rPr lang="en-US" dirty="0"/>
              <a:t>Taking a page from the TARP Playbook, the CARES Act similarly provides for oversight through three regulatory bodies:</a:t>
            </a:r>
          </a:p>
          <a:p>
            <a:pPr marL="379476" indent="-342900"/>
            <a:r>
              <a:rPr lang="en-US" dirty="0"/>
              <a:t>Special Inspector General for Pandemic Recovery (SIGPR)</a:t>
            </a:r>
          </a:p>
          <a:p>
            <a:pPr marL="379476" indent="-342900"/>
            <a:r>
              <a:rPr lang="en-US" dirty="0"/>
              <a:t>The Pandemic Response Accountability Committee</a:t>
            </a:r>
          </a:p>
          <a:p>
            <a:pPr marL="379476" indent="-342900"/>
            <a:r>
              <a:rPr lang="en-US" dirty="0"/>
              <a:t>A Congressional Oversight Committee</a:t>
            </a:r>
          </a:p>
        </p:txBody>
      </p:sp>
      <p:sp>
        <p:nvSpPr>
          <p:cNvPr id="5" name="Slide Number Placeholder 4"/>
          <p:cNvSpPr>
            <a:spLocks noGrp="1"/>
          </p:cNvSpPr>
          <p:nvPr>
            <p:ph type="sldNum" sz="quarter" idx="12"/>
          </p:nvPr>
        </p:nvSpPr>
        <p:spPr/>
        <p:txBody>
          <a:bodyPr/>
          <a:lstStyle/>
          <a:p>
            <a:fld id="{7FDDECAB-DA6C-40E2-B908-E5F589285323}"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Enforcement Under CARES:</a:t>
            </a:r>
            <a:br>
              <a:rPr lang="en-US" sz="4000" dirty="0"/>
            </a:br>
            <a:r>
              <a:rPr lang="en-US" sz="4000" dirty="0"/>
              <a:t>Early Indications</a:t>
            </a:r>
          </a:p>
        </p:txBody>
      </p:sp>
      <p:sp>
        <p:nvSpPr>
          <p:cNvPr id="3" name="Content Placeholder 2"/>
          <p:cNvSpPr>
            <a:spLocks noGrp="1"/>
          </p:cNvSpPr>
          <p:nvPr>
            <p:ph idx="1"/>
          </p:nvPr>
        </p:nvSpPr>
        <p:spPr>
          <a:xfrm>
            <a:off x="644524" y="1600201"/>
            <a:ext cx="8042276" cy="4343400"/>
          </a:xfrm>
        </p:spPr>
        <p:txBody>
          <a:bodyPr>
            <a:normAutofit fontScale="92500" lnSpcReduction="20000"/>
          </a:bodyPr>
          <a:lstStyle/>
          <a:p>
            <a:pPr marL="0" indent="0">
              <a:buNone/>
            </a:pPr>
            <a:r>
              <a:rPr lang="en-US" dirty="0"/>
              <a:t>Early indications are that, as with TARP, enforcement will be stringent.</a:t>
            </a:r>
          </a:p>
          <a:p>
            <a:r>
              <a:rPr lang="en-US" dirty="0"/>
              <a:t>Secretary Mnuchin has stated that there will be “severe consequences” for false certifications in Paycheck Protection Program (“PPP”) loan applications, expressly stating that borrowers will face “criminal liability if they made [a] certification and it’s not true.”</a:t>
            </a:r>
          </a:p>
          <a:p>
            <a:r>
              <a:rPr lang="en-US" dirty="0"/>
              <a:t>Certifications made on PPP Loan Applications will likely be one of the early areas of government enforcement. This is especially true of PPP, which has implications for both large and small businesses. </a:t>
            </a:r>
          </a:p>
          <a:p>
            <a:r>
              <a:rPr lang="en-US" dirty="0"/>
              <a:t>Such self-certifications are ripe for investigation if the government suspects misrepresentation during the application process. False certifications will subject borrowers to liability under the False Claims Act (“FCA”).</a:t>
            </a:r>
          </a:p>
        </p:txBody>
      </p:sp>
      <p:sp>
        <p:nvSpPr>
          <p:cNvPr id="5" name="Slide Number Placeholder 4"/>
          <p:cNvSpPr>
            <a:spLocks noGrp="1"/>
          </p:cNvSpPr>
          <p:nvPr>
            <p:ph type="sldNum" sz="quarter" idx="12"/>
          </p:nvPr>
        </p:nvSpPr>
        <p:spPr/>
        <p:txBody>
          <a:bodyPr/>
          <a:lstStyle/>
          <a:p>
            <a:fld id="{7FDDECAB-DA6C-40E2-B908-E5F589285323}" type="slidenum">
              <a:rPr lang="en-US" smtClean="0"/>
              <a:t>13</a:t>
            </a:fld>
            <a:endParaRPr lang="en-US" dirty="0"/>
          </a:p>
        </p:txBody>
      </p:sp>
    </p:spTree>
    <p:extLst>
      <p:ext uri="{BB962C8B-B14F-4D97-AF65-F5344CB8AC3E}">
        <p14:creationId xmlns:p14="http://schemas.microsoft.com/office/powerpoint/2010/main" val="372133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86A6C-23B6-4BC4-A360-0A5D2FD43D62}"/>
              </a:ext>
            </a:extLst>
          </p:cNvPr>
          <p:cNvSpPr>
            <a:spLocks noGrp="1"/>
          </p:cNvSpPr>
          <p:nvPr>
            <p:ph type="title"/>
          </p:nvPr>
        </p:nvSpPr>
        <p:spPr>
          <a:xfrm>
            <a:off x="549275" y="204507"/>
            <a:ext cx="8042276" cy="1336956"/>
          </a:xfrm>
        </p:spPr>
        <p:txBody>
          <a:bodyPr/>
          <a:lstStyle/>
          <a:p>
            <a:r>
              <a:rPr lang="en-US" dirty="0"/>
              <a:t>Regulatory Wildcard:  SEC Investigations</a:t>
            </a:r>
          </a:p>
        </p:txBody>
      </p:sp>
      <p:sp>
        <p:nvSpPr>
          <p:cNvPr id="3" name="Content Placeholder 2">
            <a:extLst>
              <a:ext uri="{FF2B5EF4-FFF2-40B4-BE49-F238E27FC236}">
                <a16:creationId xmlns:a16="http://schemas.microsoft.com/office/drawing/2014/main" id="{6A653B81-E696-43C9-8A1D-81ABA2C3A84B}"/>
              </a:ext>
            </a:extLst>
          </p:cNvPr>
          <p:cNvSpPr>
            <a:spLocks noGrp="1"/>
          </p:cNvSpPr>
          <p:nvPr>
            <p:ph idx="1"/>
          </p:nvPr>
        </p:nvSpPr>
        <p:spPr/>
        <p:txBody>
          <a:bodyPr>
            <a:normAutofit lnSpcReduction="10000"/>
          </a:bodyPr>
          <a:lstStyle/>
          <a:p>
            <a:pPr marL="0" indent="0">
              <a:buNone/>
            </a:pPr>
            <a:r>
              <a:rPr lang="en-US" dirty="0"/>
              <a:t>In addition to the oversight approach outlined in the CARES Act, the SEC’s Division of Enforcement is also conducting an investigation into “Certain Paycheck Protection Program Loan Recipients” to determine whether there have been violations of the federal securities laws. </a:t>
            </a:r>
          </a:p>
          <a:p>
            <a:pPr marL="0" indent="0">
              <a:buNone/>
            </a:pPr>
            <a:r>
              <a:rPr lang="en-US" dirty="0"/>
              <a:t>To that end, Enforcement is conducting a “fact-finding inquiry,” requesting that certain PPP loan recipients produce a variety of documents.  </a:t>
            </a:r>
          </a:p>
          <a:p>
            <a:pPr marL="0" indent="0">
              <a:buNone/>
            </a:pPr>
            <a:r>
              <a:rPr lang="en-US" dirty="0"/>
              <a:t>While the primary focus of DOJ prosecutors appears to be the accuracy of representations made to the SBA to obtain the PPP loans, the SEC is apparently looking at PPP loans and related company disclosures from a different angle—perhaps with a view toward the veracity of disclosures being made to shareholders</a:t>
            </a:r>
          </a:p>
        </p:txBody>
      </p:sp>
      <p:sp>
        <p:nvSpPr>
          <p:cNvPr id="5" name="Slide Number Placeholder 4">
            <a:extLst>
              <a:ext uri="{FF2B5EF4-FFF2-40B4-BE49-F238E27FC236}">
                <a16:creationId xmlns:a16="http://schemas.microsoft.com/office/drawing/2014/main" id="{4FF3251A-F2A3-4105-B48B-3257D21E4E06}"/>
              </a:ext>
            </a:extLst>
          </p:cNvPr>
          <p:cNvSpPr>
            <a:spLocks noGrp="1"/>
          </p:cNvSpPr>
          <p:nvPr>
            <p:ph type="sldNum" sz="quarter" idx="12"/>
          </p:nvPr>
        </p:nvSpPr>
        <p:spPr/>
        <p:txBody>
          <a:bodyPr/>
          <a:lstStyle/>
          <a:p>
            <a:fld id="{7FDDECAB-DA6C-40E2-B908-E5F589285323}" type="slidenum">
              <a:rPr lang="en-US" smtClean="0"/>
              <a:t>14</a:t>
            </a:fld>
            <a:endParaRPr lang="en-US" dirty="0"/>
          </a:p>
        </p:txBody>
      </p:sp>
    </p:spTree>
    <p:extLst>
      <p:ext uri="{BB962C8B-B14F-4D97-AF65-F5344CB8AC3E}">
        <p14:creationId xmlns:p14="http://schemas.microsoft.com/office/powerpoint/2010/main" val="120430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7EB7-E684-4133-8053-0EC2D72F3EDF}"/>
              </a:ext>
            </a:extLst>
          </p:cNvPr>
          <p:cNvSpPr>
            <a:spLocks noGrp="1"/>
          </p:cNvSpPr>
          <p:nvPr>
            <p:ph type="title"/>
          </p:nvPr>
        </p:nvSpPr>
        <p:spPr/>
        <p:txBody>
          <a:bodyPr/>
          <a:lstStyle/>
          <a:p>
            <a:r>
              <a:rPr lang="en-US" dirty="0"/>
              <a:t>SBA Review</a:t>
            </a:r>
          </a:p>
        </p:txBody>
      </p:sp>
      <p:sp>
        <p:nvSpPr>
          <p:cNvPr id="3" name="Content Placeholder 2">
            <a:extLst>
              <a:ext uri="{FF2B5EF4-FFF2-40B4-BE49-F238E27FC236}">
                <a16:creationId xmlns:a16="http://schemas.microsoft.com/office/drawing/2014/main" id="{E21D710C-876C-48A7-92D9-939135DF72F2}"/>
              </a:ext>
            </a:extLst>
          </p:cNvPr>
          <p:cNvSpPr>
            <a:spLocks noGrp="1"/>
          </p:cNvSpPr>
          <p:nvPr>
            <p:ph idx="1"/>
          </p:nvPr>
        </p:nvSpPr>
        <p:spPr/>
        <p:txBody>
          <a:bodyPr/>
          <a:lstStyle/>
          <a:p>
            <a:r>
              <a:rPr lang="en-US" dirty="0"/>
              <a:t>The SBA and Department of the Treasury will conduct investigations of ALL borrowers whose loans exceed of $2 million.</a:t>
            </a:r>
          </a:p>
          <a:p>
            <a:r>
              <a:rPr lang="en-US" dirty="0"/>
              <a:t>These agencies will also conduct additional reviews “as appropriate.”</a:t>
            </a:r>
          </a:p>
          <a:p>
            <a:r>
              <a:rPr lang="en-US" dirty="0"/>
              <a:t>The exact details of these reviews are unclear at this time.  The SBA has stated that additional guidance implementing this procedure will be forthcoming.</a:t>
            </a:r>
          </a:p>
        </p:txBody>
      </p:sp>
      <p:sp>
        <p:nvSpPr>
          <p:cNvPr id="5" name="Slide Number Placeholder 4">
            <a:extLst>
              <a:ext uri="{FF2B5EF4-FFF2-40B4-BE49-F238E27FC236}">
                <a16:creationId xmlns:a16="http://schemas.microsoft.com/office/drawing/2014/main" id="{52EDBFD5-67E3-4B89-96DA-20099703E924}"/>
              </a:ext>
            </a:extLst>
          </p:cNvPr>
          <p:cNvSpPr>
            <a:spLocks noGrp="1"/>
          </p:cNvSpPr>
          <p:nvPr>
            <p:ph type="sldNum" sz="quarter" idx="12"/>
          </p:nvPr>
        </p:nvSpPr>
        <p:spPr/>
        <p:txBody>
          <a:bodyPr/>
          <a:lstStyle/>
          <a:p>
            <a:fld id="{7FDDECAB-DA6C-40E2-B908-E5F589285323}" type="slidenum">
              <a:rPr lang="en-US" smtClean="0"/>
              <a:t>15</a:t>
            </a:fld>
            <a:endParaRPr lang="en-US" dirty="0"/>
          </a:p>
        </p:txBody>
      </p:sp>
    </p:spTree>
    <p:extLst>
      <p:ext uri="{BB962C8B-B14F-4D97-AF65-F5344CB8AC3E}">
        <p14:creationId xmlns:p14="http://schemas.microsoft.com/office/powerpoint/2010/main" val="2076257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Claims Act</a:t>
            </a:r>
          </a:p>
        </p:txBody>
      </p:sp>
      <p:sp>
        <p:nvSpPr>
          <p:cNvPr id="3" name="Content Placeholder 2"/>
          <p:cNvSpPr>
            <a:spLocks noGrp="1"/>
          </p:cNvSpPr>
          <p:nvPr>
            <p:ph idx="1"/>
          </p:nvPr>
        </p:nvSpPr>
        <p:spPr>
          <a:xfrm>
            <a:off x="457200" y="1447800"/>
            <a:ext cx="7924800" cy="4953000"/>
          </a:xfrm>
        </p:spPr>
        <p:txBody>
          <a:bodyPr>
            <a:normAutofit/>
          </a:bodyPr>
          <a:lstStyle/>
          <a:p>
            <a:r>
              <a:rPr lang="en-US" sz="2600" dirty="0"/>
              <a:t>The False Claims Act (FCA) was enacted in 1863 as the primary civil remedy by the federal government for fraudulent or claims for payment.</a:t>
            </a:r>
          </a:p>
          <a:p>
            <a:r>
              <a:rPr lang="en-US" sz="2600" dirty="0"/>
              <a:t>Potential criminal charges under the FCA include federal program fraud, which carries a maximum penalty of 10 years’ imprisonment and a $250,000 fine.</a:t>
            </a:r>
          </a:p>
          <a:p>
            <a:pPr algn="just"/>
            <a:endParaRPr lang="en-US" dirty="0"/>
          </a:p>
          <a:p>
            <a:pPr marL="448056" lvl="1" indent="0" algn="just">
              <a:buNone/>
            </a:pPr>
            <a:endParaRPr lang="en-US" dirty="0"/>
          </a:p>
        </p:txBody>
      </p:sp>
      <p:sp>
        <p:nvSpPr>
          <p:cNvPr id="5" name="Slide Number Placeholder 4"/>
          <p:cNvSpPr>
            <a:spLocks noGrp="1"/>
          </p:cNvSpPr>
          <p:nvPr>
            <p:ph type="sldNum" sz="quarter" idx="12"/>
          </p:nvPr>
        </p:nvSpPr>
        <p:spPr/>
        <p:txBody>
          <a:bodyPr/>
          <a:lstStyle/>
          <a:p>
            <a:fld id="{7FDDECAB-DA6C-40E2-B908-E5F589285323}" type="slidenum">
              <a:rPr lang="en-US" smtClean="0"/>
              <a:t>16</a:t>
            </a:fld>
            <a:endParaRPr lang="en-US" dirty="0"/>
          </a:p>
        </p:txBody>
      </p:sp>
    </p:spTree>
    <p:extLst>
      <p:ext uri="{BB962C8B-B14F-4D97-AF65-F5344CB8AC3E}">
        <p14:creationId xmlns:p14="http://schemas.microsoft.com/office/powerpoint/2010/main" val="396506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False Claims Act</a:t>
            </a:r>
          </a:p>
        </p:txBody>
      </p:sp>
      <p:sp>
        <p:nvSpPr>
          <p:cNvPr id="3" name="Content Placeholder 2"/>
          <p:cNvSpPr>
            <a:spLocks noGrp="1"/>
          </p:cNvSpPr>
          <p:nvPr>
            <p:ph idx="1"/>
          </p:nvPr>
        </p:nvSpPr>
        <p:spPr/>
        <p:txBody>
          <a:bodyPr>
            <a:normAutofit fontScale="92500" lnSpcReduction="10000"/>
          </a:bodyPr>
          <a:lstStyle/>
          <a:p>
            <a:r>
              <a:rPr lang="en-US" dirty="0"/>
              <a:t>1986 Amendments:</a:t>
            </a:r>
          </a:p>
          <a:p>
            <a:pPr lvl="1"/>
            <a:r>
              <a:rPr lang="en-US" dirty="0"/>
              <a:t>Lowered Burden of Proof from “clear &amp; convincing” to by a “preponderance of the evidence”</a:t>
            </a:r>
          </a:p>
          <a:p>
            <a:pPr lvl="1"/>
            <a:r>
              <a:rPr lang="en-US" dirty="0"/>
              <a:t>Established liability for deliberate ignorance and reckless disregard: </a:t>
            </a:r>
            <a:r>
              <a:rPr lang="en-US" b="1" u="sng" dirty="0"/>
              <a:t>Obliterated the Ostrich Defense</a:t>
            </a:r>
          </a:p>
          <a:p>
            <a:pPr lvl="1"/>
            <a:r>
              <a:rPr lang="en-US" dirty="0"/>
              <a:t>These amendments removed the requirement that there be specific intent to defraud the federal government.</a:t>
            </a:r>
          </a:p>
          <a:p>
            <a:pPr lvl="1"/>
            <a:r>
              <a:rPr lang="en-US" dirty="0"/>
              <a:t>Government need only show that the claim submitted is false and submitted knowingly.</a:t>
            </a:r>
          </a:p>
          <a:p>
            <a:pPr lvl="1"/>
            <a:r>
              <a:rPr lang="en-US" dirty="0"/>
              <a:t>Imposed:</a:t>
            </a:r>
          </a:p>
          <a:p>
            <a:pPr lvl="2"/>
            <a:r>
              <a:rPr lang="en-US" dirty="0"/>
              <a:t>Treble Damages</a:t>
            </a:r>
          </a:p>
          <a:p>
            <a:pPr lvl="2"/>
            <a:r>
              <a:rPr lang="en-US" dirty="0"/>
              <a:t>Civil Fines $10,781 - $21,563</a:t>
            </a:r>
          </a:p>
          <a:p>
            <a:pPr marL="457200" lvl="1" indent="0">
              <a:buNone/>
            </a:pPr>
            <a:endParaRPr lang="en-US" sz="2600" dirty="0"/>
          </a:p>
          <a:p>
            <a:pPr marL="0" indent="0">
              <a:buNone/>
            </a:pPr>
            <a:endParaRPr lang="en-US" dirty="0"/>
          </a:p>
        </p:txBody>
      </p:sp>
      <p:sp>
        <p:nvSpPr>
          <p:cNvPr id="4" name="Slide Number Placeholder 3">
            <a:extLst>
              <a:ext uri="{FF2B5EF4-FFF2-40B4-BE49-F238E27FC236}">
                <a16:creationId xmlns:a16="http://schemas.microsoft.com/office/drawing/2014/main" id="{E59E9EFD-FD0C-466E-B099-E5F859D6A22E}"/>
              </a:ext>
            </a:extLst>
          </p:cNvPr>
          <p:cNvSpPr>
            <a:spLocks noGrp="1"/>
          </p:cNvSpPr>
          <p:nvPr>
            <p:ph type="sldNum" sz="quarter" idx="12"/>
          </p:nvPr>
        </p:nvSpPr>
        <p:spPr/>
        <p:txBody>
          <a:bodyPr/>
          <a:lstStyle/>
          <a:p>
            <a:fld id="{850BEA78-8F01-4CF4-BA7F-1779BE85B204}" type="slidenum">
              <a:rPr lang="en-US" smtClean="0"/>
              <a:pPr/>
              <a:t>17</a:t>
            </a:fld>
            <a:endParaRPr lang="en-US" dirty="0"/>
          </a:p>
        </p:txBody>
      </p:sp>
    </p:spTree>
    <p:extLst>
      <p:ext uri="{BB962C8B-B14F-4D97-AF65-F5344CB8AC3E}">
        <p14:creationId xmlns:p14="http://schemas.microsoft.com/office/powerpoint/2010/main" val="77382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False Claims Act</a:t>
            </a:r>
          </a:p>
        </p:txBody>
      </p:sp>
      <p:sp>
        <p:nvSpPr>
          <p:cNvPr id="3" name="Content Placeholder 2"/>
          <p:cNvSpPr>
            <a:spLocks noGrp="1"/>
          </p:cNvSpPr>
          <p:nvPr>
            <p:ph idx="1"/>
          </p:nvPr>
        </p:nvSpPr>
        <p:spPr/>
        <p:txBody>
          <a:bodyPr>
            <a:normAutofit/>
          </a:bodyPr>
          <a:lstStyle/>
          <a:p>
            <a:r>
              <a:rPr lang="en-US" dirty="0"/>
              <a:t>2009:  Amended the “intent” requirement</a:t>
            </a:r>
          </a:p>
          <a:p>
            <a:pPr lvl="1"/>
            <a:r>
              <a:rPr lang="en-US" dirty="0"/>
              <a:t>Only needs to be “material to the claim”</a:t>
            </a:r>
          </a:p>
          <a:p>
            <a:endParaRPr lang="en-US" dirty="0"/>
          </a:p>
          <a:p>
            <a:r>
              <a:rPr lang="en-US" dirty="0"/>
              <a:t>2010:  Reverse False Claim</a:t>
            </a:r>
          </a:p>
          <a:p>
            <a:pPr lvl="1"/>
            <a:r>
              <a:rPr lang="en-US" dirty="0"/>
              <a:t>If Government mistakenly overpays, provider has 60 days to return payment or subject to civil liability</a:t>
            </a:r>
          </a:p>
          <a:p>
            <a:pPr lvl="1"/>
            <a:endParaRPr lang="en-US" dirty="0"/>
          </a:p>
          <a:p>
            <a:pPr marL="457200" lvl="1" indent="0">
              <a:buNone/>
            </a:pPr>
            <a:endParaRPr lang="en-US" sz="2600" dirty="0"/>
          </a:p>
          <a:p>
            <a:pPr marL="0" indent="0">
              <a:buNone/>
            </a:pPr>
            <a:endParaRPr lang="en-US" dirty="0"/>
          </a:p>
        </p:txBody>
      </p:sp>
      <p:sp>
        <p:nvSpPr>
          <p:cNvPr id="4" name="Slide Number Placeholder 3">
            <a:extLst>
              <a:ext uri="{FF2B5EF4-FFF2-40B4-BE49-F238E27FC236}">
                <a16:creationId xmlns:a16="http://schemas.microsoft.com/office/drawing/2014/main" id="{2F32105C-8870-446D-A7A3-7A30387612BC}"/>
              </a:ext>
            </a:extLst>
          </p:cNvPr>
          <p:cNvSpPr>
            <a:spLocks noGrp="1"/>
          </p:cNvSpPr>
          <p:nvPr>
            <p:ph type="sldNum" sz="quarter" idx="12"/>
          </p:nvPr>
        </p:nvSpPr>
        <p:spPr/>
        <p:txBody>
          <a:bodyPr/>
          <a:lstStyle/>
          <a:p>
            <a:fld id="{850BEA78-8F01-4CF4-BA7F-1779BE85B204}" type="slidenum">
              <a:rPr lang="en-US" smtClean="0"/>
              <a:pPr/>
              <a:t>18</a:t>
            </a:fld>
            <a:endParaRPr lang="en-US" dirty="0"/>
          </a:p>
        </p:txBody>
      </p:sp>
    </p:spTree>
    <p:extLst>
      <p:ext uri="{BB962C8B-B14F-4D97-AF65-F5344CB8AC3E}">
        <p14:creationId xmlns:p14="http://schemas.microsoft.com/office/powerpoint/2010/main" val="37300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F1E1-4E13-4162-B73C-D9945C46AA43}"/>
              </a:ext>
            </a:extLst>
          </p:cNvPr>
          <p:cNvSpPr>
            <a:spLocks noGrp="1"/>
          </p:cNvSpPr>
          <p:nvPr>
            <p:ph type="title"/>
          </p:nvPr>
        </p:nvSpPr>
        <p:spPr/>
        <p:txBody>
          <a:bodyPr>
            <a:normAutofit fontScale="90000"/>
          </a:bodyPr>
          <a:lstStyle/>
          <a:p>
            <a:r>
              <a:rPr lang="en-US" dirty="0"/>
              <a:t>Recent Enforcement Actions under</a:t>
            </a:r>
            <a:br>
              <a:rPr lang="en-US" dirty="0"/>
            </a:br>
            <a:r>
              <a:rPr lang="en-US" dirty="0"/>
              <a:t>the CARES ACT</a:t>
            </a:r>
          </a:p>
        </p:txBody>
      </p:sp>
      <p:sp>
        <p:nvSpPr>
          <p:cNvPr id="3" name="Content Placeholder 2">
            <a:extLst>
              <a:ext uri="{FF2B5EF4-FFF2-40B4-BE49-F238E27FC236}">
                <a16:creationId xmlns:a16="http://schemas.microsoft.com/office/drawing/2014/main" id="{8D0E8955-A752-4A77-AE2C-06D229FC04F8}"/>
              </a:ext>
            </a:extLst>
          </p:cNvPr>
          <p:cNvSpPr>
            <a:spLocks noGrp="1"/>
          </p:cNvSpPr>
          <p:nvPr>
            <p:ph idx="1"/>
          </p:nvPr>
        </p:nvSpPr>
        <p:spPr/>
        <p:txBody>
          <a:bodyPr/>
          <a:lstStyle/>
          <a:p>
            <a:r>
              <a:rPr lang="en-US" dirty="0"/>
              <a:t>Growing uptick in enforcement actions under the Act beginning in May</a:t>
            </a:r>
          </a:p>
          <a:p>
            <a:r>
              <a:rPr lang="en-US" dirty="0"/>
              <a:t>Focus on false statements and representations related to: </a:t>
            </a:r>
          </a:p>
          <a:p>
            <a:pPr lvl="1"/>
            <a:r>
              <a:rPr lang="en-US" dirty="0"/>
              <a:t>Number of employees</a:t>
            </a:r>
          </a:p>
          <a:p>
            <a:pPr lvl="1"/>
            <a:r>
              <a:rPr lang="en-US" dirty="0"/>
              <a:t>Earnings of employees</a:t>
            </a:r>
          </a:p>
          <a:p>
            <a:pPr lvl="1"/>
            <a:r>
              <a:rPr lang="en-US" dirty="0"/>
              <a:t>Use of Funds </a:t>
            </a:r>
          </a:p>
          <a:p>
            <a:pPr lvl="1"/>
            <a:r>
              <a:rPr lang="en-US" dirty="0"/>
              <a:t>Prior tax status/filings</a:t>
            </a:r>
          </a:p>
          <a:p>
            <a:r>
              <a:rPr lang="en-US" dirty="0"/>
              <a:t>Latest Actions</a:t>
            </a:r>
          </a:p>
        </p:txBody>
      </p:sp>
      <p:sp>
        <p:nvSpPr>
          <p:cNvPr id="4" name="Slide Number Placeholder 3">
            <a:extLst>
              <a:ext uri="{FF2B5EF4-FFF2-40B4-BE49-F238E27FC236}">
                <a16:creationId xmlns:a16="http://schemas.microsoft.com/office/drawing/2014/main" id="{8BEC948F-8204-4735-B77F-F4D591770197}"/>
              </a:ext>
            </a:extLst>
          </p:cNvPr>
          <p:cNvSpPr>
            <a:spLocks noGrp="1"/>
          </p:cNvSpPr>
          <p:nvPr>
            <p:ph type="sldNum" sz="quarter" idx="12"/>
          </p:nvPr>
        </p:nvSpPr>
        <p:spPr/>
        <p:txBody>
          <a:bodyPr/>
          <a:lstStyle/>
          <a:p>
            <a:fld id="{850BEA78-8F01-4CF4-BA7F-1779BE85B204}" type="slidenum">
              <a:rPr lang="en-US" smtClean="0"/>
              <a:pPr/>
              <a:t>19</a:t>
            </a:fld>
            <a:endParaRPr lang="en-US" dirty="0"/>
          </a:p>
        </p:txBody>
      </p:sp>
    </p:spTree>
    <p:extLst>
      <p:ext uri="{BB962C8B-B14F-4D97-AF65-F5344CB8AC3E}">
        <p14:creationId xmlns:p14="http://schemas.microsoft.com/office/powerpoint/2010/main" val="420572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 </a:t>
            </a:r>
          </a:p>
        </p:txBody>
      </p:sp>
      <p:sp>
        <p:nvSpPr>
          <p:cNvPr id="3" name="Content Placeholder 2"/>
          <p:cNvSpPr>
            <a:spLocks noGrp="1"/>
          </p:cNvSpPr>
          <p:nvPr>
            <p:ph idx="1"/>
          </p:nvPr>
        </p:nvSpPr>
        <p:spPr>
          <a:xfrm>
            <a:off x="152400" y="1371600"/>
            <a:ext cx="8763000" cy="4525963"/>
          </a:xfrm>
        </p:spPr>
        <p:txBody>
          <a:bodyPr>
            <a:normAutofit fontScale="77500" lnSpcReduction="20000"/>
          </a:bodyPr>
          <a:lstStyle/>
          <a:p>
            <a:r>
              <a:rPr lang="en-US" sz="3000" dirty="0"/>
              <a:t>Fraud Introduction</a:t>
            </a:r>
          </a:p>
          <a:p>
            <a:r>
              <a:rPr lang="en-US" sz="3000" dirty="0"/>
              <a:t>Past Lessons </a:t>
            </a:r>
          </a:p>
          <a:p>
            <a:r>
              <a:rPr lang="en-US" sz="3000" dirty="0"/>
              <a:t>Current Programs </a:t>
            </a:r>
          </a:p>
          <a:p>
            <a:pPr lvl="1"/>
            <a:r>
              <a:rPr lang="en-US" sz="3000" dirty="0"/>
              <a:t>CARES Act</a:t>
            </a:r>
          </a:p>
          <a:p>
            <a:pPr lvl="2"/>
            <a:r>
              <a:rPr lang="en-US" sz="3000" dirty="0"/>
              <a:t>Payment Protection Program </a:t>
            </a:r>
          </a:p>
          <a:p>
            <a:pPr lvl="1"/>
            <a:r>
              <a:rPr lang="en-US" sz="3000" dirty="0"/>
              <a:t>Taxpayer Certainty and Disaster Tax Relief Act of 2020</a:t>
            </a:r>
          </a:p>
          <a:p>
            <a:pPr lvl="1"/>
            <a:r>
              <a:rPr lang="en-US" sz="3000" dirty="0"/>
              <a:t>False Claims Act (“FCA”)</a:t>
            </a:r>
          </a:p>
          <a:p>
            <a:r>
              <a:rPr lang="en-US" sz="3000" dirty="0"/>
              <a:t>Recent Enforcement</a:t>
            </a:r>
          </a:p>
          <a:p>
            <a:r>
              <a:rPr lang="en-US" sz="3000" dirty="0"/>
              <a:t>Precautionary Measures </a:t>
            </a:r>
          </a:p>
          <a:p>
            <a:r>
              <a:rPr lang="en-US" sz="3000" dirty="0"/>
              <a:t>Defending an Investigation </a:t>
            </a:r>
          </a:p>
        </p:txBody>
      </p:sp>
      <p:sp>
        <p:nvSpPr>
          <p:cNvPr id="4" name="Slide Number Placeholder 3">
            <a:extLst>
              <a:ext uri="{FF2B5EF4-FFF2-40B4-BE49-F238E27FC236}">
                <a16:creationId xmlns:a16="http://schemas.microsoft.com/office/drawing/2014/main" id="{0ECBDAFB-08C6-4CE9-B1D0-B8ED6F1362F7}"/>
              </a:ext>
            </a:extLst>
          </p:cNvPr>
          <p:cNvSpPr>
            <a:spLocks noGrp="1"/>
          </p:cNvSpPr>
          <p:nvPr>
            <p:ph type="sldNum" sz="quarter" idx="12"/>
          </p:nvPr>
        </p:nvSpPr>
        <p:spPr/>
        <p:txBody>
          <a:bodyPr/>
          <a:lstStyle/>
          <a:p>
            <a:fld id="{850BEA78-8F01-4CF4-BA7F-1779BE85B204}" type="slidenum">
              <a:rPr lang="en-US" smtClean="0"/>
              <a:pPr/>
              <a:t>2</a:t>
            </a:fld>
            <a:endParaRPr lang="en-US" dirty="0"/>
          </a:p>
        </p:txBody>
      </p:sp>
    </p:spTree>
    <p:extLst>
      <p:ext uri="{BB962C8B-B14F-4D97-AF65-F5344CB8AC3E}">
        <p14:creationId xmlns:p14="http://schemas.microsoft.com/office/powerpoint/2010/main" val="203775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354F-9A3D-4CCD-A2BA-1C0B2A8C1542}"/>
              </a:ext>
            </a:extLst>
          </p:cNvPr>
          <p:cNvSpPr>
            <a:spLocks noGrp="1"/>
          </p:cNvSpPr>
          <p:nvPr>
            <p:ph type="title"/>
          </p:nvPr>
        </p:nvSpPr>
        <p:spPr/>
        <p:txBody>
          <a:bodyPr/>
          <a:lstStyle/>
          <a:p>
            <a:r>
              <a:rPr lang="en-US" sz="3600" dirty="0"/>
              <a:t>Precautionary Measures</a:t>
            </a:r>
          </a:p>
        </p:txBody>
      </p:sp>
      <p:sp>
        <p:nvSpPr>
          <p:cNvPr id="3" name="Content Placeholder 2">
            <a:extLst>
              <a:ext uri="{FF2B5EF4-FFF2-40B4-BE49-F238E27FC236}">
                <a16:creationId xmlns:a16="http://schemas.microsoft.com/office/drawing/2014/main" id="{653EB523-C562-44A5-845D-7BF59BCB369D}"/>
              </a:ext>
            </a:extLst>
          </p:cNvPr>
          <p:cNvSpPr>
            <a:spLocks noGrp="1"/>
          </p:cNvSpPr>
          <p:nvPr>
            <p:ph idx="1"/>
          </p:nvPr>
        </p:nvSpPr>
        <p:spPr>
          <a:xfrm>
            <a:off x="549275" y="1600201"/>
            <a:ext cx="7348631" cy="4343400"/>
          </a:xfrm>
        </p:spPr>
        <p:txBody>
          <a:bodyPr>
            <a:normAutofit fontScale="92500" lnSpcReduction="10000"/>
          </a:bodyPr>
          <a:lstStyle/>
          <a:p>
            <a:r>
              <a:rPr lang="en-US" u="sng" dirty="0"/>
              <a:t>Be aware of any skeletons in the closet. </a:t>
            </a:r>
            <a:r>
              <a:rPr lang="en-US" dirty="0"/>
              <a:t>  In TARP enforcement, while SIGTARP investigated companies that took bailout funds, the targeted violations were often unrelated to use of the funds themselves. </a:t>
            </a:r>
          </a:p>
          <a:p>
            <a:pPr lvl="1"/>
            <a:r>
              <a:rPr lang="en-US" dirty="0"/>
              <a:t>By accepting taxpayer money, businesses that had previously managed to hide prior or ongoing bad conduct were suddenly in the spotlight. </a:t>
            </a:r>
          </a:p>
          <a:p>
            <a:pPr lvl="1"/>
            <a:r>
              <a:rPr lang="en-US" dirty="0"/>
              <a:t>Businesses should know their history of compliance and any ongoing conduct that may create liability in the future. </a:t>
            </a:r>
          </a:p>
          <a:p>
            <a:pPr lvl="1"/>
            <a:r>
              <a:rPr lang="en-US" dirty="0"/>
              <a:t>The need for financial relief now should be balanced against the risk a business may face in the future.</a:t>
            </a:r>
          </a:p>
          <a:p>
            <a:endParaRPr lang="en-US" sz="2000" u="sng" dirty="0"/>
          </a:p>
        </p:txBody>
      </p:sp>
      <p:sp>
        <p:nvSpPr>
          <p:cNvPr id="5" name="Slide Number Placeholder 4">
            <a:extLst>
              <a:ext uri="{FF2B5EF4-FFF2-40B4-BE49-F238E27FC236}">
                <a16:creationId xmlns:a16="http://schemas.microsoft.com/office/drawing/2014/main" id="{1E34DBB5-173A-43C8-BD6C-89D149F368F8}"/>
              </a:ext>
            </a:extLst>
          </p:cNvPr>
          <p:cNvSpPr>
            <a:spLocks noGrp="1"/>
          </p:cNvSpPr>
          <p:nvPr>
            <p:ph type="sldNum" sz="quarter" idx="12"/>
          </p:nvPr>
        </p:nvSpPr>
        <p:spPr/>
        <p:txBody>
          <a:bodyPr/>
          <a:lstStyle/>
          <a:p>
            <a:fld id="{7FDDECAB-DA6C-40E2-B908-E5F589285323}" type="slidenum">
              <a:rPr lang="en-US" smtClean="0"/>
              <a:t>20</a:t>
            </a:fld>
            <a:endParaRPr lang="en-US" dirty="0"/>
          </a:p>
        </p:txBody>
      </p:sp>
    </p:spTree>
    <p:extLst>
      <p:ext uri="{BB962C8B-B14F-4D97-AF65-F5344CB8AC3E}">
        <p14:creationId xmlns:p14="http://schemas.microsoft.com/office/powerpoint/2010/main" val="2615754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354F-9A3D-4CCD-A2BA-1C0B2A8C1542}"/>
              </a:ext>
            </a:extLst>
          </p:cNvPr>
          <p:cNvSpPr>
            <a:spLocks noGrp="1"/>
          </p:cNvSpPr>
          <p:nvPr>
            <p:ph type="title"/>
          </p:nvPr>
        </p:nvSpPr>
        <p:spPr>
          <a:xfrm>
            <a:off x="549275" y="198158"/>
            <a:ext cx="8042276" cy="1219200"/>
          </a:xfrm>
        </p:spPr>
        <p:txBody>
          <a:bodyPr/>
          <a:lstStyle/>
          <a:p>
            <a:r>
              <a:rPr lang="en-US" sz="4000" dirty="0"/>
              <a:t>Precautionary Measures</a:t>
            </a:r>
          </a:p>
        </p:txBody>
      </p:sp>
      <p:sp>
        <p:nvSpPr>
          <p:cNvPr id="3" name="Content Placeholder 2">
            <a:extLst>
              <a:ext uri="{FF2B5EF4-FFF2-40B4-BE49-F238E27FC236}">
                <a16:creationId xmlns:a16="http://schemas.microsoft.com/office/drawing/2014/main" id="{653EB523-C562-44A5-845D-7BF59BCB369D}"/>
              </a:ext>
            </a:extLst>
          </p:cNvPr>
          <p:cNvSpPr>
            <a:spLocks noGrp="1"/>
          </p:cNvSpPr>
          <p:nvPr>
            <p:ph idx="1"/>
          </p:nvPr>
        </p:nvSpPr>
        <p:spPr/>
        <p:txBody>
          <a:bodyPr>
            <a:normAutofit/>
          </a:bodyPr>
          <a:lstStyle/>
          <a:p>
            <a:r>
              <a:rPr lang="en-US" sz="2100" u="sng" dirty="0"/>
              <a:t>Ensure Accurate Representations by Designating a CARES Compliance Officer.</a:t>
            </a:r>
            <a:r>
              <a:rPr lang="en-US" sz="2100" dirty="0"/>
              <a:t> Businesses should consider tasking a specific employee or group with overseeing all documentation and information regarding CARES Act funds.</a:t>
            </a:r>
          </a:p>
          <a:p>
            <a:r>
              <a:rPr lang="en-US" sz="2100" u="sng" dirty="0"/>
              <a:t>Ensure Oversight at the Top Levels of the Company. </a:t>
            </a:r>
            <a:r>
              <a:rPr lang="en-US" sz="2100" dirty="0"/>
              <a:t>These are material matters that should involve the senior officers of the company in preparing, evaluating, and reviewing the details of the application and certifications being submitted on behalf of a company. A company should ensure all major decisions are then presented by senior management to its board of directors for discussion and approved, including a careful review of certifications being made on behalf of the company. </a:t>
            </a:r>
            <a:endParaRPr lang="en-US" sz="2100" u="sng" dirty="0"/>
          </a:p>
        </p:txBody>
      </p:sp>
      <p:sp>
        <p:nvSpPr>
          <p:cNvPr id="5" name="Slide Number Placeholder 4">
            <a:extLst>
              <a:ext uri="{FF2B5EF4-FFF2-40B4-BE49-F238E27FC236}">
                <a16:creationId xmlns:a16="http://schemas.microsoft.com/office/drawing/2014/main" id="{1E34DBB5-173A-43C8-BD6C-89D149F368F8}"/>
              </a:ext>
            </a:extLst>
          </p:cNvPr>
          <p:cNvSpPr>
            <a:spLocks noGrp="1"/>
          </p:cNvSpPr>
          <p:nvPr>
            <p:ph type="sldNum" sz="quarter" idx="12"/>
          </p:nvPr>
        </p:nvSpPr>
        <p:spPr/>
        <p:txBody>
          <a:bodyPr/>
          <a:lstStyle/>
          <a:p>
            <a:fld id="{7FDDECAB-DA6C-40E2-B908-E5F589285323}" type="slidenum">
              <a:rPr lang="en-US" smtClean="0"/>
              <a:t>21</a:t>
            </a:fld>
            <a:endParaRPr lang="en-US" dirty="0"/>
          </a:p>
        </p:txBody>
      </p:sp>
    </p:spTree>
    <p:extLst>
      <p:ext uri="{BB962C8B-B14F-4D97-AF65-F5344CB8AC3E}">
        <p14:creationId xmlns:p14="http://schemas.microsoft.com/office/powerpoint/2010/main" val="3242811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354F-9A3D-4CCD-A2BA-1C0B2A8C1542}"/>
              </a:ext>
            </a:extLst>
          </p:cNvPr>
          <p:cNvSpPr>
            <a:spLocks noGrp="1"/>
          </p:cNvSpPr>
          <p:nvPr>
            <p:ph type="title"/>
          </p:nvPr>
        </p:nvSpPr>
        <p:spPr>
          <a:xfrm>
            <a:off x="549275" y="381001"/>
            <a:ext cx="8042276" cy="1219200"/>
          </a:xfrm>
        </p:spPr>
        <p:txBody>
          <a:bodyPr/>
          <a:lstStyle/>
          <a:p>
            <a:r>
              <a:rPr lang="en-US" sz="4000" dirty="0"/>
              <a:t>Precautionary Measures</a:t>
            </a:r>
          </a:p>
        </p:txBody>
      </p:sp>
      <p:sp>
        <p:nvSpPr>
          <p:cNvPr id="3" name="Content Placeholder 2">
            <a:extLst>
              <a:ext uri="{FF2B5EF4-FFF2-40B4-BE49-F238E27FC236}">
                <a16:creationId xmlns:a16="http://schemas.microsoft.com/office/drawing/2014/main" id="{653EB523-C562-44A5-845D-7BF59BCB369D}"/>
              </a:ext>
            </a:extLst>
          </p:cNvPr>
          <p:cNvSpPr>
            <a:spLocks noGrp="1"/>
          </p:cNvSpPr>
          <p:nvPr>
            <p:ph idx="1"/>
          </p:nvPr>
        </p:nvSpPr>
        <p:spPr/>
        <p:txBody>
          <a:bodyPr>
            <a:normAutofit/>
          </a:bodyPr>
          <a:lstStyle/>
          <a:p>
            <a:r>
              <a:rPr lang="en-US" u="sng" dirty="0"/>
              <a:t>Coach ‘em Up.</a:t>
            </a:r>
            <a:r>
              <a:rPr lang="en-US" dirty="0"/>
              <a:t>  Borrowers should conduct trainings on the compliance and oversight aspects of the CARES Act so that employs are aware of CARES requirements. Borrowers should establish hotlines or other complaint reporting mechanisms that will help them quickly identify any risks that arise. </a:t>
            </a:r>
            <a:endParaRPr lang="en-US" u="sng" dirty="0"/>
          </a:p>
          <a:p>
            <a:r>
              <a:rPr lang="en-US" u="sng" dirty="0"/>
              <a:t>Document Everything.</a:t>
            </a:r>
            <a:r>
              <a:rPr lang="en-US" dirty="0"/>
              <a:t> All PPP borrowers should keep detailed records documenting, at minimum: </a:t>
            </a:r>
          </a:p>
          <a:p>
            <a:pPr marL="0" indent="0">
              <a:buNone/>
            </a:pPr>
            <a:r>
              <a:rPr lang="en-US" dirty="0"/>
              <a:t>	(1) why the borrower applied for CARES Act 	funding; </a:t>
            </a:r>
          </a:p>
          <a:p>
            <a:pPr marL="0" indent="0">
              <a:buNone/>
            </a:pPr>
            <a:r>
              <a:rPr lang="en-US" dirty="0"/>
              <a:t>	(2) the support for certifications the borrower made in its application; and </a:t>
            </a:r>
          </a:p>
          <a:p>
            <a:pPr marL="0" indent="0">
              <a:buNone/>
            </a:pPr>
            <a:r>
              <a:rPr lang="en-US" dirty="0"/>
              <a:t>	(3) how the PPP funds were ultimately used.</a:t>
            </a:r>
          </a:p>
        </p:txBody>
      </p:sp>
      <p:sp>
        <p:nvSpPr>
          <p:cNvPr id="5" name="Slide Number Placeholder 4">
            <a:extLst>
              <a:ext uri="{FF2B5EF4-FFF2-40B4-BE49-F238E27FC236}">
                <a16:creationId xmlns:a16="http://schemas.microsoft.com/office/drawing/2014/main" id="{1E34DBB5-173A-43C8-BD6C-89D149F368F8}"/>
              </a:ext>
            </a:extLst>
          </p:cNvPr>
          <p:cNvSpPr>
            <a:spLocks noGrp="1"/>
          </p:cNvSpPr>
          <p:nvPr>
            <p:ph type="sldNum" sz="quarter" idx="12"/>
          </p:nvPr>
        </p:nvSpPr>
        <p:spPr/>
        <p:txBody>
          <a:bodyPr/>
          <a:lstStyle/>
          <a:p>
            <a:fld id="{7FDDECAB-DA6C-40E2-B908-E5F589285323}" type="slidenum">
              <a:rPr lang="en-US" smtClean="0"/>
              <a:t>22</a:t>
            </a:fld>
            <a:endParaRPr lang="en-US" dirty="0"/>
          </a:p>
        </p:txBody>
      </p:sp>
    </p:spTree>
    <p:extLst>
      <p:ext uri="{BB962C8B-B14F-4D97-AF65-F5344CB8AC3E}">
        <p14:creationId xmlns:p14="http://schemas.microsoft.com/office/powerpoint/2010/main" val="941231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354F-9A3D-4CCD-A2BA-1C0B2A8C1542}"/>
              </a:ext>
            </a:extLst>
          </p:cNvPr>
          <p:cNvSpPr>
            <a:spLocks noGrp="1"/>
          </p:cNvSpPr>
          <p:nvPr>
            <p:ph type="title"/>
          </p:nvPr>
        </p:nvSpPr>
        <p:spPr>
          <a:xfrm>
            <a:off x="549275" y="381001"/>
            <a:ext cx="8042276" cy="1219200"/>
          </a:xfrm>
        </p:spPr>
        <p:txBody>
          <a:bodyPr/>
          <a:lstStyle/>
          <a:p>
            <a:r>
              <a:rPr lang="en-US" sz="4000" dirty="0"/>
              <a:t>Precautionary Measures</a:t>
            </a:r>
          </a:p>
        </p:txBody>
      </p:sp>
      <p:sp>
        <p:nvSpPr>
          <p:cNvPr id="3" name="Content Placeholder 2">
            <a:extLst>
              <a:ext uri="{FF2B5EF4-FFF2-40B4-BE49-F238E27FC236}">
                <a16:creationId xmlns:a16="http://schemas.microsoft.com/office/drawing/2014/main" id="{653EB523-C562-44A5-845D-7BF59BCB369D}"/>
              </a:ext>
            </a:extLst>
          </p:cNvPr>
          <p:cNvSpPr>
            <a:spLocks noGrp="1"/>
          </p:cNvSpPr>
          <p:nvPr>
            <p:ph idx="1"/>
          </p:nvPr>
        </p:nvSpPr>
        <p:spPr/>
        <p:txBody>
          <a:bodyPr>
            <a:normAutofit lnSpcReduction="10000"/>
          </a:bodyPr>
          <a:lstStyle/>
          <a:p>
            <a:r>
              <a:rPr lang="en-US" u="sng" dirty="0"/>
              <a:t>Set up a separate account for PPP Proceeds.</a:t>
            </a:r>
            <a:r>
              <a:rPr lang="en-US" dirty="0"/>
              <a:t> In connection with the above documentation, borrowers may want to consider setting up a separate bank account for ease of documentation, and in order to avoid any questions of intermingling of funds. </a:t>
            </a:r>
            <a:endParaRPr lang="en-US" u="sng" dirty="0"/>
          </a:p>
          <a:p>
            <a:r>
              <a:rPr lang="en-US" u="sng" dirty="0"/>
              <a:t>Monitor for ongoing regulatory guidance and updates.</a:t>
            </a:r>
            <a:r>
              <a:rPr lang="en-US" dirty="0"/>
              <a:t>  In the months since the CARES Act was signed into law, the Treasury and the SBA have provided ongoing regulatory guidance in the form of Interim Final Rules and FAQs released by the agencies.  </a:t>
            </a:r>
          </a:p>
          <a:p>
            <a:pPr lvl="1"/>
            <a:r>
              <a:rPr lang="en-US" dirty="0"/>
              <a:t>The regulatory situation surrounding the CARES Act continues to evolve on an almost daily basis.  </a:t>
            </a:r>
          </a:p>
          <a:p>
            <a:pPr lvl="1"/>
            <a:r>
              <a:rPr lang="en-US" dirty="0"/>
              <a:t>Consult outside counsel early and often, and keep counsel informed of any questions regarding the application, receipt, or use of bailout funds.</a:t>
            </a:r>
          </a:p>
        </p:txBody>
      </p:sp>
      <p:sp>
        <p:nvSpPr>
          <p:cNvPr id="5" name="Slide Number Placeholder 4">
            <a:extLst>
              <a:ext uri="{FF2B5EF4-FFF2-40B4-BE49-F238E27FC236}">
                <a16:creationId xmlns:a16="http://schemas.microsoft.com/office/drawing/2014/main" id="{1E34DBB5-173A-43C8-BD6C-89D149F368F8}"/>
              </a:ext>
            </a:extLst>
          </p:cNvPr>
          <p:cNvSpPr>
            <a:spLocks noGrp="1"/>
          </p:cNvSpPr>
          <p:nvPr>
            <p:ph type="sldNum" sz="quarter" idx="12"/>
          </p:nvPr>
        </p:nvSpPr>
        <p:spPr/>
        <p:txBody>
          <a:bodyPr/>
          <a:lstStyle/>
          <a:p>
            <a:fld id="{7FDDECAB-DA6C-40E2-B908-E5F589285323}" type="slidenum">
              <a:rPr lang="en-US" smtClean="0"/>
              <a:t>23</a:t>
            </a:fld>
            <a:endParaRPr lang="en-US" dirty="0"/>
          </a:p>
        </p:txBody>
      </p:sp>
    </p:spTree>
    <p:extLst>
      <p:ext uri="{BB962C8B-B14F-4D97-AF65-F5344CB8AC3E}">
        <p14:creationId xmlns:p14="http://schemas.microsoft.com/office/powerpoint/2010/main" val="1048554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52EE-B7E0-4EB3-979E-6325537B5A7E}"/>
              </a:ext>
            </a:extLst>
          </p:cNvPr>
          <p:cNvSpPr>
            <a:spLocks noGrp="1"/>
          </p:cNvSpPr>
          <p:nvPr>
            <p:ph type="title"/>
          </p:nvPr>
        </p:nvSpPr>
        <p:spPr/>
        <p:txBody>
          <a:bodyPr/>
          <a:lstStyle/>
          <a:p>
            <a:r>
              <a:rPr lang="en-US" dirty="0"/>
              <a:t>Defending an Investigation</a:t>
            </a:r>
          </a:p>
        </p:txBody>
      </p:sp>
      <p:sp>
        <p:nvSpPr>
          <p:cNvPr id="3" name="Content Placeholder 2">
            <a:extLst>
              <a:ext uri="{FF2B5EF4-FFF2-40B4-BE49-F238E27FC236}">
                <a16:creationId xmlns:a16="http://schemas.microsoft.com/office/drawing/2014/main" id="{7064EB18-8752-4FCB-858C-B83E00B5CB0D}"/>
              </a:ext>
            </a:extLst>
          </p:cNvPr>
          <p:cNvSpPr>
            <a:spLocks noGrp="1"/>
          </p:cNvSpPr>
          <p:nvPr>
            <p:ph idx="1"/>
          </p:nvPr>
        </p:nvSpPr>
        <p:spPr/>
        <p:txBody>
          <a:bodyPr>
            <a:normAutofit/>
          </a:bodyPr>
          <a:lstStyle/>
          <a:p>
            <a:pPr marL="0" indent="0" algn="ctr">
              <a:buNone/>
            </a:pPr>
            <a:r>
              <a:rPr lang="en-US" sz="3200" b="1" dirty="0"/>
              <a:t>What To Do If I Learn of an Investigation</a:t>
            </a:r>
          </a:p>
          <a:p>
            <a:r>
              <a:rPr lang="en-US" sz="2800" dirty="0"/>
              <a:t>Retain Qualified Counsel.</a:t>
            </a:r>
          </a:p>
          <a:p>
            <a:r>
              <a:rPr lang="en-US" sz="2800" dirty="0"/>
              <a:t>Institute a Legal Hold.</a:t>
            </a:r>
          </a:p>
          <a:p>
            <a:r>
              <a:rPr lang="en-US" sz="2800" dirty="0"/>
              <a:t>Contact the AUSA directing the investigation.</a:t>
            </a:r>
          </a:p>
          <a:p>
            <a:r>
              <a:rPr lang="en-US" sz="2800" dirty="0"/>
              <a:t>Counsel should meet with the AUSA as soon as possible to determine the nature and scope of the investigation.</a:t>
            </a:r>
          </a:p>
        </p:txBody>
      </p:sp>
      <p:sp>
        <p:nvSpPr>
          <p:cNvPr id="4" name="Slide Number Placeholder 3">
            <a:extLst>
              <a:ext uri="{FF2B5EF4-FFF2-40B4-BE49-F238E27FC236}">
                <a16:creationId xmlns:a16="http://schemas.microsoft.com/office/drawing/2014/main" id="{841176CD-BD8A-489B-BAA9-1ED12EDA4814}"/>
              </a:ext>
            </a:extLst>
          </p:cNvPr>
          <p:cNvSpPr>
            <a:spLocks noGrp="1"/>
          </p:cNvSpPr>
          <p:nvPr>
            <p:ph type="sldNum" sz="quarter" idx="12"/>
          </p:nvPr>
        </p:nvSpPr>
        <p:spPr/>
        <p:txBody>
          <a:bodyPr/>
          <a:lstStyle/>
          <a:p>
            <a:fld id="{850BEA78-8F01-4CF4-BA7F-1779BE85B204}" type="slidenum">
              <a:rPr lang="en-US" smtClean="0"/>
              <a:pPr/>
              <a:t>24</a:t>
            </a:fld>
            <a:endParaRPr lang="en-US" dirty="0"/>
          </a:p>
        </p:txBody>
      </p:sp>
    </p:spTree>
    <p:extLst>
      <p:ext uri="{BB962C8B-B14F-4D97-AF65-F5344CB8AC3E}">
        <p14:creationId xmlns:p14="http://schemas.microsoft.com/office/powerpoint/2010/main" val="3868241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9039-B7BF-4767-855F-80F733F57A41}"/>
              </a:ext>
            </a:extLst>
          </p:cNvPr>
          <p:cNvSpPr>
            <a:spLocks noGrp="1"/>
          </p:cNvSpPr>
          <p:nvPr>
            <p:ph type="title"/>
          </p:nvPr>
        </p:nvSpPr>
        <p:spPr/>
        <p:txBody>
          <a:bodyPr>
            <a:normAutofit/>
          </a:bodyPr>
          <a:lstStyle/>
          <a:p>
            <a:r>
              <a:rPr lang="en-US" sz="4000" dirty="0"/>
              <a:t>Defending an Investigation</a:t>
            </a:r>
          </a:p>
        </p:txBody>
      </p:sp>
      <p:sp>
        <p:nvSpPr>
          <p:cNvPr id="3" name="Content Placeholder 2">
            <a:extLst>
              <a:ext uri="{FF2B5EF4-FFF2-40B4-BE49-F238E27FC236}">
                <a16:creationId xmlns:a16="http://schemas.microsoft.com/office/drawing/2014/main" id="{1273B7D4-814A-4CCD-967C-B92D9B088C3A}"/>
              </a:ext>
            </a:extLst>
          </p:cNvPr>
          <p:cNvSpPr>
            <a:spLocks noGrp="1"/>
          </p:cNvSpPr>
          <p:nvPr>
            <p:ph idx="1"/>
          </p:nvPr>
        </p:nvSpPr>
        <p:spPr/>
        <p:txBody>
          <a:bodyPr/>
          <a:lstStyle/>
          <a:p>
            <a:pPr marL="0" indent="0" algn="ctr">
              <a:buNone/>
            </a:pPr>
            <a:r>
              <a:rPr lang="en-US" sz="3200" b="1" dirty="0"/>
              <a:t>False Claims Act</a:t>
            </a:r>
          </a:p>
          <a:p>
            <a:r>
              <a:rPr lang="en-US" sz="2800" dirty="0"/>
              <a:t>The False Claims Act (FCA) was enacted in 1863 as the primary civil remedy by the government for fraudulent or claims for payment.</a:t>
            </a:r>
          </a:p>
          <a:p>
            <a:r>
              <a:rPr lang="en-US" sz="2800" dirty="0"/>
              <a:t>In 1986, the first major amendments were added to the FCA.</a:t>
            </a:r>
          </a:p>
          <a:p>
            <a:r>
              <a:rPr lang="en-US" sz="2800" dirty="0"/>
              <a:t>Removed the requirement that there be specific intent to defraud the federal government.</a:t>
            </a:r>
          </a:p>
          <a:p>
            <a:r>
              <a:rPr lang="en-US" sz="2800" dirty="0"/>
              <a:t>Government need only show that the claim submitted is false and submitted knowingly.</a:t>
            </a:r>
          </a:p>
        </p:txBody>
      </p:sp>
      <p:sp>
        <p:nvSpPr>
          <p:cNvPr id="4" name="Slide Number Placeholder 3">
            <a:extLst>
              <a:ext uri="{FF2B5EF4-FFF2-40B4-BE49-F238E27FC236}">
                <a16:creationId xmlns:a16="http://schemas.microsoft.com/office/drawing/2014/main" id="{EE636DFC-535F-4833-ACBD-CE1B0EA49BC9}"/>
              </a:ext>
            </a:extLst>
          </p:cNvPr>
          <p:cNvSpPr>
            <a:spLocks noGrp="1"/>
          </p:cNvSpPr>
          <p:nvPr>
            <p:ph type="sldNum" sz="quarter" idx="12"/>
          </p:nvPr>
        </p:nvSpPr>
        <p:spPr/>
        <p:txBody>
          <a:bodyPr/>
          <a:lstStyle/>
          <a:p>
            <a:fld id="{850BEA78-8F01-4CF4-BA7F-1779BE85B204}" type="slidenum">
              <a:rPr lang="en-US" smtClean="0"/>
              <a:pPr/>
              <a:t>25</a:t>
            </a:fld>
            <a:endParaRPr lang="en-US" dirty="0"/>
          </a:p>
        </p:txBody>
      </p:sp>
    </p:spTree>
    <p:extLst>
      <p:ext uri="{BB962C8B-B14F-4D97-AF65-F5344CB8AC3E}">
        <p14:creationId xmlns:p14="http://schemas.microsoft.com/office/powerpoint/2010/main" val="1937130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0A4F-BBD3-4786-838E-7C13A26ECDA3}"/>
              </a:ext>
            </a:extLst>
          </p:cNvPr>
          <p:cNvSpPr>
            <a:spLocks noGrp="1"/>
          </p:cNvSpPr>
          <p:nvPr>
            <p:ph type="title"/>
          </p:nvPr>
        </p:nvSpPr>
        <p:spPr/>
        <p:txBody>
          <a:bodyPr>
            <a:normAutofit/>
          </a:bodyPr>
          <a:lstStyle/>
          <a:p>
            <a:r>
              <a:rPr lang="en-US" sz="4000" dirty="0"/>
              <a:t>Defending an Investigation</a:t>
            </a:r>
          </a:p>
        </p:txBody>
      </p:sp>
      <p:sp>
        <p:nvSpPr>
          <p:cNvPr id="3" name="Content Placeholder 2">
            <a:extLst>
              <a:ext uri="{FF2B5EF4-FFF2-40B4-BE49-F238E27FC236}">
                <a16:creationId xmlns:a16="http://schemas.microsoft.com/office/drawing/2014/main" id="{BC19600A-4AB0-441B-90DD-A383E37DAF31}"/>
              </a:ext>
            </a:extLst>
          </p:cNvPr>
          <p:cNvSpPr>
            <a:spLocks noGrp="1"/>
          </p:cNvSpPr>
          <p:nvPr>
            <p:ph idx="1"/>
          </p:nvPr>
        </p:nvSpPr>
        <p:spPr>
          <a:xfrm>
            <a:off x="348343" y="1259840"/>
            <a:ext cx="8522415" cy="5244282"/>
          </a:xfrm>
        </p:spPr>
        <p:txBody>
          <a:bodyPr>
            <a:normAutofit lnSpcReduction="10000"/>
          </a:bodyPr>
          <a:lstStyle/>
          <a:p>
            <a:pPr marL="0" indent="0" algn="ctr">
              <a:buNone/>
            </a:pPr>
            <a:r>
              <a:rPr lang="en-US" sz="3200" b="1" dirty="0"/>
              <a:t>Individual Counsel</a:t>
            </a:r>
          </a:p>
          <a:p>
            <a:r>
              <a:rPr lang="en-US" sz="2800" dirty="0"/>
              <a:t>Consideration if there is a criminal investigation.</a:t>
            </a:r>
          </a:p>
          <a:p>
            <a:r>
              <a:rPr lang="en-US" sz="2800" dirty="0"/>
              <a:t>Consult AUSA: “Does anyone need separate counsel?”</a:t>
            </a:r>
          </a:p>
          <a:p>
            <a:r>
              <a:rPr lang="en-US" sz="2800" dirty="0"/>
              <a:t>Importance of “team players.”</a:t>
            </a:r>
          </a:p>
          <a:p>
            <a:r>
              <a:rPr lang="en-US" sz="2800" dirty="0"/>
              <a:t>Joint Defense Agreement (“JDA”): allows counsel to work together &amp; share info while protecting Attorney-Client Privilege; Loyalty to individual clients: all spelled out in JDA.</a:t>
            </a:r>
          </a:p>
          <a:p>
            <a:r>
              <a:rPr lang="en-US" sz="2800" dirty="0"/>
              <a:t>Coordination through company lawyer.</a:t>
            </a:r>
          </a:p>
          <a:p>
            <a:r>
              <a:rPr lang="en-US" sz="2800" dirty="0"/>
              <a:t>No surprises.</a:t>
            </a:r>
          </a:p>
        </p:txBody>
      </p:sp>
      <p:sp>
        <p:nvSpPr>
          <p:cNvPr id="4" name="Slide Number Placeholder 3">
            <a:extLst>
              <a:ext uri="{FF2B5EF4-FFF2-40B4-BE49-F238E27FC236}">
                <a16:creationId xmlns:a16="http://schemas.microsoft.com/office/drawing/2014/main" id="{23205B89-8B52-40C1-B3DC-699BCAF7EB10}"/>
              </a:ext>
            </a:extLst>
          </p:cNvPr>
          <p:cNvSpPr>
            <a:spLocks noGrp="1"/>
          </p:cNvSpPr>
          <p:nvPr>
            <p:ph type="sldNum" sz="quarter" idx="12"/>
          </p:nvPr>
        </p:nvSpPr>
        <p:spPr/>
        <p:txBody>
          <a:bodyPr/>
          <a:lstStyle/>
          <a:p>
            <a:fld id="{850BEA78-8F01-4CF4-BA7F-1779BE85B204}" type="slidenum">
              <a:rPr lang="en-US" smtClean="0"/>
              <a:pPr/>
              <a:t>26</a:t>
            </a:fld>
            <a:endParaRPr lang="en-US" dirty="0"/>
          </a:p>
        </p:txBody>
      </p:sp>
    </p:spTree>
    <p:extLst>
      <p:ext uri="{BB962C8B-B14F-4D97-AF65-F5344CB8AC3E}">
        <p14:creationId xmlns:p14="http://schemas.microsoft.com/office/powerpoint/2010/main" val="2254504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2EFB-FD80-45B3-8074-020E11D0C456}"/>
              </a:ext>
            </a:extLst>
          </p:cNvPr>
          <p:cNvSpPr>
            <a:spLocks noGrp="1"/>
          </p:cNvSpPr>
          <p:nvPr>
            <p:ph type="title"/>
          </p:nvPr>
        </p:nvSpPr>
        <p:spPr/>
        <p:txBody>
          <a:bodyPr/>
          <a:lstStyle/>
          <a:p>
            <a:r>
              <a:rPr lang="en-US" dirty="0"/>
              <a:t>Defending an Investigation</a:t>
            </a:r>
          </a:p>
        </p:txBody>
      </p:sp>
      <p:sp>
        <p:nvSpPr>
          <p:cNvPr id="3" name="Content Placeholder 2">
            <a:extLst>
              <a:ext uri="{FF2B5EF4-FFF2-40B4-BE49-F238E27FC236}">
                <a16:creationId xmlns:a16="http://schemas.microsoft.com/office/drawing/2014/main" id="{83022B2A-BFEC-4E07-9679-FC1706ED0926}"/>
              </a:ext>
            </a:extLst>
          </p:cNvPr>
          <p:cNvSpPr>
            <a:spLocks noGrp="1"/>
          </p:cNvSpPr>
          <p:nvPr>
            <p:ph idx="1"/>
          </p:nvPr>
        </p:nvSpPr>
        <p:spPr/>
        <p:txBody>
          <a:bodyPr>
            <a:normAutofit/>
          </a:bodyPr>
          <a:lstStyle/>
          <a:p>
            <a:pPr marL="0" indent="0" algn="ctr">
              <a:buNone/>
            </a:pPr>
            <a:r>
              <a:rPr lang="en-US" sz="3200" b="1" dirty="0"/>
              <a:t>Working with Investigators</a:t>
            </a:r>
          </a:p>
          <a:p>
            <a:r>
              <a:rPr lang="en-US" sz="3200" dirty="0"/>
              <a:t>Role of Counsel.</a:t>
            </a:r>
          </a:p>
          <a:p>
            <a:r>
              <a:rPr lang="en-US" sz="3200" dirty="0"/>
              <a:t>Promptness.</a:t>
            </a:r>
          </a:p>
          <a:p>
            <a:r>
              <a:rPr lang="en-US" sz="3200" dirty="0"/>
              <a:t>Constant communication.</a:t>
            </a:r>
          </a:p>
          <a:p>
            <a:r>
              <a:rPr lang="en-US" sz="3200" dirty="0"/>
              <a:t>Message of cooperation; cannot retrieve hand grenade once thrown.</a:t>
            </a:r>
            <a:endParaRPr lang="en-US" sz="2800" dirty="0"/>
          </a:p>
        </p:txBody>
      </p:sp>
      <p:sp>
        <p:nvSpPr>
          <p:cNvPr id="4" name="Slide Number Placeholder 3">
            <a:extLst>
              <a:ext uri="{FF2B5EF4-FFF2-40B4-BE49-F238E27FC236}">
                <a16:creationId xmlns:a16="http://schemas.microsoft.com/office/drawing/2014/main" id="{602417D6-2FD7-42BF-AEB5-E995F563A6AD}"/>
              </a:ext>
            </a:extLst>
          </p:cNvPr>
          <p:cNvSpPr>
            <a:spLocks noGrp="1"/>
          </p:cNvSpPr>
          <p:nvPr>
            <p:ph type="sldNum" sz="quarter" idx="12"/>
          </p:nvPr>
        </p:nvSpPr>
        <p:spPr/>
        <p:txBody>
          <a:bodyPr/>
          <a:lstStyle/>
          <a:p>
            <a:fld id="{850BEA78-8F01-4CF4-BA7F-1779BE85B204}" type="slidenum">
              <a:rPr lang="en-US" smtClean="0"/>
              <a:pPr/>
              <a:t>27</a:t>
            </a:fld>
            <a:endParaRPr lang="en-US" dirty="0"/>
          </a:p>
        </p:txBody>
      </p:sp>
    </p:spTree>
    <p:extLst>
      <p:ext uri="{BB962C8B-B14F-4D97-AF65-F5344CB8AC3E}">
        <p14:creationId xmlns:p14="http://schemas.microsoft.com/office/powerpoint/2010/main" val="1008387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A109-804F-4782-B826-17583A9B8157}"/>
              </a:ext>
            </a:extLst>
          </p:cNvPr>
          <p:cNvSpPr>
            <a:spLocks noGrp="1"/>
          </p:cNvSpPr>
          <p:nvPr>
            <p:ph type="title"/>
          </p:nvPr>
        </p:nvSpPr>
        <p:spPr/>
        <p:txBody>
          <a:bodyPr/>
          <a:lstStyle/>
          <a:p>
            <a:r>
              <a:rPr lang="en-US" dirty="0"/>
              <a:t>Defending an Investigation</a:t>
            </a:r>
          </a:p>
        </p:txBody>
      </p:sp>
      <p:sp>
        <p:nvSpPr>
          <p:cNvPr id="3" name="Content Placeholder 2">
            <a:extLst>
              <a:ext uri="{FF2B5EF4-FFF2-40B4-BE49-F238E27FC236}">
                <a16:creationId xmlns:a16="http://schemas.microsoft.com/office/drawing/2014/main" id="{53C8EBBA-A980-4AAA-8BE2-21742543372F}"/>
              </a:ext>
            </a:extLst>
          </p:cNvPr>
          <p:cNvSpPr>
            <a:spLocks noGrp="1"/>
          </p:cNvSpPr>
          <p:nvPr>
            <p:ph idx="1"/>
          </p:nvPr>
        </p:nvSpPr>
        <p:spPr/>
        <p:txBody>
          <a:bodyPr>
            <a:normAutofit/>
          </a:bodyPr>
          <a:lstStyle/>
          <a:p>
            <a:pPr marL="0" indent="0" algn="ctr">
              <a:buNone/>
            </a:pPr>
            <a:r>
              <a:rPr lang="en-US" sz="3200" b="1" dirty="0"/>
              <a:t>DOJ Policy</a:t>
            </a:r>
          </a:p>
          <a:p>
            <a:r>
              <a:rPr lang="en-US" sz="2800" dirty="0"/>
              <a:t>DOJ Lawyers should target individuals (CEO, CFO, responsible corporate officials) and organizations: Criminally &amp; Civilly.</a:t>
            </a:r>
          </a:p>
          <a:p>
            <a:r>
              <a:rPr lang="en-US" sz="2800" dirty="0"/>
              <a:t>Importance of separate counsel.</a:t>
            </a:r>
          </a:p>
        </p:txBody>
      </p:sp>
      <p:sp>
        <p:nvSpPr>
          <p:cNvPr id="4" name="Slide Number Placeholder 3">
            <a:extLst>
              <a:ext uri="{FF2B5EF4-FFF2-40B4-BE49-F238E27FC236}">
                <a16:creationId xmlns:a16="http://schemas.microsoft.com/office/drawing/2014/main" id="{2BB2FB87-34B6-4B03-9FF8-D85D7A4AF1D6}"/>
              </a:ext>
            </a:extLst>
          </p:cNvPr>
          <p:cNvSpPr>
            <a:spLocks noGrp="1"/>
          </p:cNvSpPr>
          <p:nvPr>
            <p:ph type="sldNum" sz="quarter" idx="12"/>
          </p:nvPr>
        </p:nvSpPr>
        <p:spPr/>
        <p:txBody>
          <a:bodyPr/>
          <a:lstStyle/>
          <a:p>
            <a:fld id="{850BEA78-8F01-4CF4-BA7F-1779BE85B204}" type="slidenum">
              <a:rPr lang="en-US" smtClean="0"/>
              <a:pPr/>
              <a:t>28</a:t>
            </a:fld>
            <a:endParaRPr lang="en-US" dirty="0"/>
          </a:p>
        </p:txBody>
      </p:sp>
    </p:spTree>
    <p:extLst>
      <p:ext uri="{BB962C8B-B14F-4D97-AF65-F5344CB8AC3E}">
        <p14:creationId xmlns:p14="http://schemas.microsoft.com/office/powerpoint/2010/main" val="2070822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C0C4-C572-4A96-BF7B-4CE13485EB39}"/>
              </a:ext>
            </a:extLst>
          </p:cNvPr>
          <p:cNvSpPr>
            <a:spLocks noGrp="1"/>
          </p:cNvSpPr>
          <p:nvPr>
            <p:ph type="title"/>
          </p:nvPr>
        </p:nvSpPr>
        <p:spPr/>
        <p:txBody>
          <a:bodyPr/>
          <a:lstStyle/>
          <a:p>
            <a:r>
              <a:rPr lang="en-US" dirty="0"/>
              <a:t>Defending an Investigation</a:t>
            </a:r>
          </a:p>
        </p:txBody>
      </p:sp>
      <p:sp>
        <p:nvSpPr>
          <p:cNvPr id="3" name="Content Placeholder 2">
            <a:extLst>
              <a:ext uri="{FF2B5EF4-FFF2-40B4-BE49-F238E27FC236}">
                <a16:creationId xmlns:a16="http://schemas.microsoft.com/office/drawing/2014/main" id="{34D906BC-F992-41B9-B5BF-91733F4D9DA6}"/>
              </a:ext>
            </a:extLst>
          </p:cNvPr>
          <p:cNvSpPr>
            <a:spLocks noGrp="1"/>
          </p:cNvSpPr>
          <p:nvPr>
            <p:ph idx="1"/>
          </p:nvPr>
        </p:nvSpPr>
        <p:spPr/>
        <p:txBody>
          <a:bodyPr>
            <a:normAutofit/>
          </a:bodyPr>
          <a:lstStyle/>
          <a:p>
            <a:pPr marL="0" indent="0" algn="ctr">
              <a:buNone/>
            </a:pPr>
            <a:r>
              <a:rPr lang="en-US" sz="3200" b="1" dirty="0"/>
              <a:t>Avoiding Costly, Time Consuming, &amp; Emotionally Draining Litigation</a:t>
            </a:r>
          </a:p>
          <a:p>
            <a:r>
              <a:rPr lang="en-US" sz="2800" dirty="0"/>
              <a:t>Leveraging relationships</a:t>
            </a:r>
          </a:p>
          <a:p>
            <a:r>
              <a:rPr lang="en-US" sz="2800" dirty="0"/>
              <a:t>Attitude</a:t>
            </a:r>
          </a:p>
          <a:p>
            <a:r>
              <a:rPr lang="en-US" sz="2800" dirty="0"/>
              <a:t>Internal investigation can provide bargaining chips</a:t>
            </a:r>
          </a:p>
          <a:p>
            <a:r>
              <a:rPr lang="en-US" sz="2800" dirty="0"/>
              <a:t>Determine nature &amp; scope of problem</a:t>
            </a:r>
          </a:p>
          <a:p>
            <a:r>
              <a:rPr lang="en-US" sz="2800" dirty="0"/>
              <a:t>Take remedial action</a:t>
            </a:r>
          </a:p>
          <a:p>
            <a:r>
              <a:rPr lang="en-US" sz="2800" dirty="0"/>
              <a:t>Implement vigorous compliance program</a:t>
            </a:r>
          </a:p>
        </p:txBody>
      </p:sp>
      <p:sp>
        <p:nvSpPr>
          <p:cNvPr id="4" name="Slide Number Placeholder 3">
            <a:extLst>
              <a:ext uri="{FF2B5EF4-FFF2-40B4-BE49-F238E27FC236}">
                <a16:creationId xmlns:a16="http://schemas.microsoft.com/office/drawing/2014/main" id="{831572F7-8F43-4348-87FE-5A127E7477E5}"/>
              </a:ext>
            </a:extLst>
          </p:cNvPr>
          <p:cNvSpPr>
            <a:spLocks noGrp="1"/>
          </p:cNvSpPr>
          <p:nvPr>
            <p:ph type="sldNum" sz="quarter" idx="12"/>
          </p:nvPr>
        </p:nvSpPr>
        <p:spPr/>
        <p:txBody>
          <a:bodyPr/>
          <a:lstStyle/>
          <a:p>
            <a:fld id="{850BEA78-8F01-4CF4-BA7F-1779BE85B204}" type="slidenum">
              <a:rPr lang="en-US" smtClean="0"/>
              <a:pPr/>
              <a:t>29</a:t>
            </a:fld>
            <a:endParaRPr lang="en-US" dirty="0"/>
          </a:p>
        </p:txBody>
      </p:sp>
    </p:spTree>
    <p:extLst>
      <p:ext uri="{BB962C8B-B14F-4D97-AF65-F5344CB8AC3E}">
        <p14:creationId xmlns:p14="http://schemas.microsoft.com/office/powerpoint/2010/main" val="379866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Fraud Investigations</a:t>
            </a:r>
          </a:p>
        </p:txBody>
      </p:sp>
      <p:sp>
        <p:nvSpPr>
          <p:cNvPr id="3" name="Content Placeholder 2"/>
          <p:cNvSpPr>
            <a:spLocks noGrp="1"/>
          </p:cNvSpPr>
          <p:nvPr>
            <p:ph idx="1"/>
          </p:nvPr>
        </p:nvSpPr>
        <p:spPr>
          <a:xfrm>
            <a:off x="152400" y="1371600"/>
            <a:ext cx="8763000" cy="4525963"/>
          </a:xfrm>
        </p:spPr>
        <p:txBody>
          <a:bodyPr>
            <a:normAutofit/>
          </a:bodyPr>
          <a:lstStyle/>
          <a:p>
            <a:r>
              <a:rPr lang="en-US" dirty="0"/>
              <a:t>Why such aggressive fraud enforcement under the CARES Act?</a:t>
            </a:r>
          </a:p>
          <a:p>
            <a:pPr marL="0"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lgn="ctr">
              <a:buNone/>
            </a:pPr>
            <a:r>
              <a:rPr lang="en-US" b="1" dirty="0"/>
              <a:t>$2 Trillion Aid Package</a:t>
            </a:r>
          </a:p>
          <a:p>
            <a:pPr lvl="2"/>
            <a:endParaRPr lang="en-US" dirty="0"/>
          </a:p>
        </p:txBody>
      </p:sp>
      <p:sp>
        <p:nvSpPr>
          <p:cNvPr id="4" name="Slide Number Placeholder 3">
            <a:extLst>
              <a:ext uri="{FF2B5EF4-FFF2-40B4-BE49-F238E27FC236}">
                <a16:creationId xmlns:a16="http://schemas.microsoft.com/office/drawing/2014/main" id="{0ECBDAFB-08C6-4CE9-B1D0-B8ED6F1362F7}"/>
              </a:ext>
            </a:extLst>
          </p:cNvPr>
          <p:cNvSpPr>
            <a:spLocks noGrp="1"/>
          </p:cNvSpPr>
          <p:nvPr>
            <p:ph type="sldNum" sz="quarter" idx="12"/>
          </p:nvPr>
        </p:nvSpPr>
        <p:spPr/>
        <p:txBody>
          <a:bodyPr/>
          <a:lstStyle/>
          <a:p>
            <a:fld id="{850BEA78-8F01-4CF4-BA7F-1779BE85B204}" type="slidenum">
              <a:rPr lang="en-US" smtClean="0"/>
              <a:pPr/>
              <a:t>3</a:t>
            </a:fld>
            <a:endParaRPr lang="en-US" dirty="0"/>
          </a:p>
        </p:txBody>
      </p:sp>
      <p:pic>
        <p:nvPicPr>
          <p:cNvPr id="5" name="Picture 4">
            <a:extLst>
              <a:ext uri="{FF2B5EF4-FFF2-40B4-BE49-F238E27FC236}">
                <a16:creationId xmlns:a16="http://schemas.microsoft.com/office/drawing/2014/main" id="{D7154526-E650-4B97-B55D-16000094E795}"/>
              </a:ext>
            </a:extLst>
          </p:cNvPr>
          <p:cNvPicPr>
            <a:picLocks noChangeAspect="1"/>
          </p:cNvPicPr>
          <p:nvPr/>
        </p:nvPicPr>
        <p:blipFill rotWithShape="1">
          <a:blip r:embed="rId3"/>
          <a:srcRect t="1" b="9940"/>
          <a:stretch/>
        </p:blipFill>
        <p:spPr>
          <a:xfrm>
            <a:off x="2089005" y="1948008"/>
            <a:ext cx="4616595" cy="296198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Questions?</a:t>
            </a:r>
          </a:p>
        </p:txBody>
      </p:sp>
      <p:sp>
        <p:nvSpPr>
          <p:cNvPr id="3" name="Slide Number Placeholder 2"/>
          <p:cNvSpPr>
            <a:spLocks noGrp="1"/>
          </p:cNvSpPr>
          <p:nvPr>
            <p:ph type="sldNum" sz="quarter" idx="4"/>
          </p:nvPr>
        </p:nvSpPr>
        <p:spPr/>
        <p:txBody>
          <a:bodyPr/>
          <a:lstStyle/>
          <a:p>
            <a:fld id="{850BEA78-8F01-4CF4-BA7F-1779BE85B204}" type="slidenum">
              <a:rPr lang="en-US" smtClean="0"/>
              <a:pPr/>
              <a:t>30</a:t>
            </a:fld>
            <a:endParaRPr lang="en-US" dirty="0"/>
          </a:p>
        </p:txBody>
      </p:sp>
    </p:spTree>
    <p:extLst>
      <p:ext uri="{BB962C8B-B14F-4D97-AF65-F5344CB8AC3E}">
        <p14:creationId xmlns:p14="http://schemas.microsoft.com/office/powerpoint/2010/main" val="2294879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782" y="1745761"/>
            <a:ext cx="2057400" cy="2571750"/>
          </a:xfrm>
          <a:prstGeom prst="rect">
            <a:avLst/>
          </a:prstGeom>
          <a:ln>
            <a:solidFill>
              <a:schemeClr val="tx1"/>
            </a:solidFill>
          </a:ln>
          <a:effectLst>
            <a:outerShdw blurRad="63500" sx="102000" sy="102000" algn="ctr" rotWithShape="0">
              <a:prstClr val="black">
                <a:alpha val="40000"/>
              </a:prstClr>
            </a:outerShdw>
          </a:effectLst>
        </p:spPr>
      </p:pic>
      <p:sp>
        <p:nvSpPr>
          <p:cNvPr id="7" name="Rectangle 6"/>
          <p:cNvSpPr/>
          <p:nvPr/>
        </p:nvSpPr>
        <p:spPr>
          <a:xfrm>
            <a:off x="687991" y="4418880"/>
            <a:ext cx="3450983" cy="1292662"/>
          </a:xfrm>
          <a:prstGeom prst="rect">
            <a:avLst/>
          </a:prstGeom>
        </p:spPr>
        <p:txBody>
          <a:bodyPr wrap="square">
            <a:spAutoFit/>
          </a:bodyPr>
          <a:lstStyle/>
          <a:p>
            <a:pPr algn="ctr"/>
            <a:r>
              <a:rPr lang="en-US" sz="2400" b="1" dirty="0">
                <a:solidFill>
                  <a:srgbClr val="365A89"/>
                </a:solidFill>
              </a:rPr>
              <a:t>Bart Daniel</a:t>
            </a:r>
          </a:p>
          <a:p>
            <a:pPr algn="ctr"/>
            <a:r>
              <a:rPr lang="en-US" dirty="0"/>
              <a:t>(843) 534-4123</a:t>
            </a:r>
          </a:p>
          <a:p>
            <a:pPr algn="ctr"/>
            <a:r>
              <a:rPr lang="en-US" dirty="0"/>
              <a:t>bart.daniel@nelsonmullins.com</a:t>
            </a:r>
            <a:br>
              <a:rPr lang="en-US" dirty="0"/>
            </a:br>
            <a:r>
              <a:rPr lang="en-US" i="1" dirty="0"/>
              <a:t>Charleston, SC</a:t>
            </a:r>
          </a:p>
        </p:txBody>
      </p:sp>
      <p:sp>
        <p:nvSpPr>
          <p:cNvPr id="8" name="Rectangle 7"/>
          <p:cNvSpPr/>
          <p:nvPr/>
        </p:nvSpPr>
        <p:spPr>
          <a:xfrm>
            <a:off x="5021135" y="4418880"/>
            <a:ext cx="3450983" cy="1292662"/>
          </a:xfrm>
          <a:prstGeom prst="rect">
            <a:avLst/>
          </a:prstGeom>
        </p:spPr>
        <p:txBody>
          <a:bodyPr wrap="square">
            <a:spAutoFit/>
          </a:bodyPr>
          <a:lstStyle/>
          <a:p>
            <a:pPr algn="ctr"/>
            <a:r>
              <a:rPr lang="en-US" sz="2400" b="1" dirty="0">
                <a:solidFill>
                  <a:srgbClr val="365A89"/>
                </a:solidFill>
              </a:rPr>
              <a:t>Matt Austin</a:t>
            </a:r>
          </a:p>
          <a:p>
            <a:pPr algn="ctr"/>
            <a:r>
              <a:rPr lang="en-US" dirty="0"/>
              <a:t>(843) 534-4301</a:t>
            </a:r>
          </a:p>
          <a:p>
            <a:pPr algn="ctr"/>
            <a:r>
              <a:rPr lang="en-US" dirty="0"/>
              <a:t>matt.austin@nelsonmullins.com</a:t>
            </a:r>
            <a:br>
              <a:rPr lang="en-US" dirty="0"/>
            </a:br>
            <a:r>
              <a:rPr lang="en-US" i="1" dirty="0"/>
              <a:t>Charleston, SC</a:t>
            </a:r>
          </a:p>
        </p:txBody>
      </p:sp>
      <p:sp>
        <p:nvSpPr>
          <p:cNvPr id="3" name="Slide Number Placeholder 2"/>
          <p:cNvSpPr>
            <a:spLocks noGrp="1"/>
          </p:cNvSpPr>
          <p:nvPr>
            <p:ph type="sldNum" sz="quarter" idx="12"/>
          </p:nvPr>
        </p:nvSpPr>
        <p:spPr/>
        <p:txBody>
          <a:bodyPr/>
          <a:lstStyle/>
          <a:p>
            <a:fld id="{850BEA78-8F01-4CF4-BA7F-1779BE85B204}" type="slidenum">
              <a:rPr lang="en-US" smtClean="0"/>
              <a:pPr/>
              <a:t>31</a:t>
            </a:fld>
            <a:endParaRPr lang="en-US" dirty="0"/>
          </a:p>
        </p:txBody>
      </p:sp>
      <p:pic>
        <p:nvPicPr>
          <p:cNvPr id="5" name="Picture 4">
            <a:extLst>
              <a:ext uri="{FF2B5EF4-FFF2-40B4-BE49-F238E27FC236}">
                <a16:creationId xmlns:a16="http://schemas.microsoft.com/office/drawing/2014/main" id="{68747DF2-F022-49E9-940A-BF0D10253785}"/>
              </a:ext>
            </a:extLst>
          </p:cNvPr>
          <p:cNvPicPr>
            <a:picLocks noChangeAspect="1"/>
          </p:cNvPicPr>
          <p:nvPr/>
        </p:nvPicPr>
        <p:blipFill>
          <a:blip r:embed="rId3"/>
          <a:stretch>
            <a:fillRect/>
          </a:stretch>
        </p:blipFill>
        <p:spPr>
          <a:xfrm>
            <a:off x="5638249" y="1745762"/>
            <a:ext cx="2283629" cy="2571750"/>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528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an Investigation Begins</a:t>
            </a:r>
          </a:p>
        </p:txBody>
      </p:sp>
      <p:sp>
        <p:nvSpPr>
          <p:cNvPr id="3" name="Content Placeholder 2"/>
          <p:cNvSpPr>
            <a:spLocks noGrp="1"/>
          </p:cNvSpPr>
          <p:nvPr>
            <p:ph idx="1"/>
          </p:nvPr>
        </p:nvSpPr>
        <p:spPr/>
        <p:txBody>
          <a:bodyPr>
            <a:normAutofit lnSpcReduction="10000"/>
          </a:bodyPr>
          <a:lstStyle/>
          <a:p>
            <a:r>
              <a:rPr lang="en-US" dirty="0"/>
              <a:t>Early Warning Signs:</a:t>
            </a:r>
          </a:p>
          <a:p>
            <a:pPr lvl="1"/>
            <a:r>
              <a:rPr lang="en-US" sz="3000" dirty="0"/>
              <a:t>Independent Audit under the Recovery Audit Contractor Program (RAC’s)</a:t>
            </a:r>
          </a:p>
          <a:p>
            <a:pPr lvl="1"/>
            <a:r>
              <a:rPr lang="en-US" sz="3000" dirty="0"/>
              <a:t>Administrative Demands</a:t>
            </a:r>
          </a:p>
          <a:p>
            <a:pPr lvl="1"/>
            <a:r>
              <a:rPr lang="en-US" sz="3000" dirty="0"/>
              <a:t>Civil Investigative Demands</a:t>
            </a:r>
          </a:p>
          <a:p>
            <a:pPr lvl="1"/>
            <a:r>
              <a:rPr lang="en-US" sz="3000" dirty="0"/>
              <a:t>Agent Interviews</a:t>
            </a:r>
          </a:p>
          <a:p>
            <a:pPr lvl="1"/>
            <a:r>
              <a:rPr lang="en-US" sz="3000" dirty="0"/>
              <a:t>Grand Jury Subpoenas</a:t>
            </a:r>
          </a:p>
          <a:p>
            <a:pPr lvl="1"/>
            <a:r>
              <a:rPr lang="en-US" sz="3000" dirty="0"/>
              <a:t>Target or Subject Letters</a:t>
            </a:r>
          </a:p>
          <a:p>
            <a:pPr lvl="1"/>
            <a:r>
              <a:rPr lang="en-US" sz="3000" dirty="0"/>
              <a:t>Execution of Search Warrants</a:t>
            </a:r>
          </a:p>
          <a:p>
            <a:pPr marL="0" indent="0">
              <a:buNone/>
            </a:pPr>
            <a:endParaRPr lang="en-US" dirty="0"/>
          </a:p>
        </p:txBody>
      </p:sp>
      <p:sp>
        <p:nvSpPr>
          <p:cNvPr id="4" name="Slide Number Placeholder 3">
            <a:extLst>
              <a:ext uri="{FF2B5EF4-FFF2-40B4-BE49-F238E27FC236}">
                <a16:creationId xmlns:a16="http://schemas.microsoft.com/office/drawing/2014/main" id="{87540DFC-8E52-4C15-B4BA-14BEEC95BD6C}"/>
              </a:ext>
            </a:extLst>
          </p:cNvPr>
          <p:cNvSpPr>
            <a:spLocks noGrp="1"/>
          </p:cNvSpPr>
          <p:nvPr>
            <p:ph type="sldNum" sz="quarter" idx="12"/>
          </p:nvPr>
        </p:nvSpPr>
        <p:spPr/>
        <p:txBody>
          <a:bodyPr/>
          <a:lstStyle/>
          <a:p>
            <a:fld id="{850BEA78-8F01-4CF4-BA7F-1779BE85B204}" type="slidenum">
              <a:rPr lang="en-US" smtClean="0"/>
              <a:pPr/>
              <a:t>4</a:t>
            </a:fld>
            <a:endParaRPr lang="en-US" dirty="0"/>
          </a:p>
        </p:txBody>
      </p:sp>
    </p:spTree>
    <p:extLst>
      <p:ext uri="{BB962C8B-B14F-4D97-AF65-F5344CB8AC3E}">
        <p14:creationId xmlns:p14="http://schemas.microsoft.com/office/powerpoint/2010/main" val="306266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Learning From the Past:</a:t>
            </a:r>
            <a:br>
              <a:rPr lang="en-US" sz="3600" dirty="0"/>
            </a:br>
            <a:r>
              <a:rPr lang="en-US" sz="3600" dirty="0"/>
              <a:t>TARP’s 3-Pronged Oversight</a:t>
            </a:r>
          </a:p>
        </p:txBody>
      </p:sp>
      <p:sp>
        <p:nvSpPr>
          <p:cNvPr id="3" name="Content Placeholder 2"/>
          <p:cNvSpPr>
            <a:spLocks noGrp="1"/>
          </p:cNvSpPr>
          <p:nvPr>
            <p:ph idx="1"/>
          </p:nvPr>
        </p:nvSpPr>
        <p:spPr>
          <a:xfrm>
            <a:off x="836613" y="1760725"/>
            <a:ext cx="7467600" cy="4880068"/>
          </a:xfrm>
        </p:spPr>
        <p:txBody>
          <a:bodyPr>
            <a:normAutofit/>
          </a:bodyPr>
          <a:lstStyle/>
          <a:p>
            <a:pPr marL="36576" indent="0">
              <a:buNone/>
            </a:pPr>
            <a:r>
              <a:rPr lang="en-US" dirty="0"/>
              <a:t>To protect Troubled Asset Relief Program (“TARP”) funds from fraud, lawmakers created a 3-pronged approach to oversight, including:</a:t>
            </a:r>
          </a:p>
          <a:p>
            <a:pPr marL="379476" indent="-342900"/>
            <a:r>
              <a:rPr lang="en-US" dirty="0"/>
              <a:t>The Financial Stability Oversight Board (FSOB)</a:t>
            </a:r>
          </a:p>
          <a:p>
            <a:pPr marL="379476" indent="-342900"/>
            <a:r>
              <a:rPr lang="en-US" dirty="0"/>
              <a:t>A Congressional Oversight Committee</a:t>
            </a:r>
          </a:p>
          <a:p>
            <a:pPr marL="379476" indent="-342900"/>
            <a:r>
              <a:rPr lang="en-US" dirty="0"/>
              <a:t>A Special Inspector General for TARP funds (SIGTARP)</a:t>
            </a:r>
          </a:p>
          <a:p>
            <a:pPr marL="379476" indent="-342900" algn="just"/>
            <a:endParaRPr lang="en-US" dirty="0"/>
          </a:p>
        </p:txBody>
      </p:sp>
      <p:sp>
        <p:nvSpPr>
          <p:cNvPr id="5" name="Slide Number Placeholder 4"/>
          <p:cNvSpPr>
            <a:spLocks noGrp="1"/>
          </p:cNvSpPr>
          <p:nvPr>
            <p:ph type="sldNum" sz="quarter" idx="12"/>
          </p:nvPr>
        </p:nvSpPr>
        <p:spPr/>
        <p:txBody>
          <a:bodyPr/>
          <a:lstStyle/>
          <a:p>
            <a:fld id="{7FDDECAB-DA6C-40E2-B908-E5F589285323}" type="slidenum">
              <a:rPr lang="en-US" smtClean="0"/>
              <a:t>5</a:t>
            </a:fld>
            <a:endParaRPr lang="en-US" dirty="0"/>
          </a:p>
        </p:txBody>
      </p:sp>
    </p:spTree>
    <p:extLst>
      <p:ext uri="{BB962C8B-B14F-4D97-AF65-F5344CB8AC3E}">
        <p14:creationId xmlns:p14="http://schemas.microsoft.com/office/powerpoint/2010/main" val="117249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 Under TARP</a:t>
            </a:r>
          </a:p>
        </p:txBody>
      </p:sp>
      <p:sp>
        <p:nvSpPr>
          <p:cNvPr id="3" name="Content Placeholder 2"/>
          <p:cNvSpPr>
            <a:spLocks noGrp="1"/>
          </p:cNvSpPr>
          <p:nvPr>
            <p:ph idx="1"/>
          </p:nvPr>
        </p:nvSpPr>
        <p:spPr>
          <a:xfrm>
            <a:off x="644524" y="1600201"/>
            <a:ext cx="8042276" cy="4343400"/>
          </a:xfrm>
        </p:spPr>
        <p:txBody>
          <a:bodyPr>
            <a:normAutofit fontScale="77500" lnSpcReduction="20000"/>
          </a:bodyPr>
          <a:lstStyle/>
          <a:p>
            <a:r>
              <a:rPr lang="en-US" dirty="0"/>
              <a:t>With government bailouts comes enhanced scrutiny.  Under TARP, regulations were aggressively enforced.</a:t>
            </a:r>
          </a:p>
          <a:p>
            <a:r>
              <a:rPr lang="en-US" dirty="0"/>
              <a:t>To date, 449 individuals have been criminally charged following SIGTARP investigations, with 389 convicted (97% conviction rate)</a:t>
            </a:r>
          </a:p>
          <a:p>
            <a:pPr lvl="1"/>
            <a:r>
              <a:rPr lang="en-US" dirty="0"/>
              <a:t>300 of these defendants (including over 100 bankers and 92 bank borrowers) were sentenced to prison. </a:t>
            </a:r>
          </a:p>
          <a:p>
            <a:r>
              <a:rPr lang="en-US" dirty="0"/>
              <a:t>SIGTARP investigations have also resulted in enforcement actions against 24 companies, overwhelmingly in the banking and financial services industry.</a:t>
            </a:r>
          </a:p>
          <a:p>
            <a:r>
              <a:rPr lang="en-US" dirty="0"/>
              <a:t>Enforcement continues to be robust more than a decade later. The government recovered substantial amounts over the last two years :</a:t>
            </a:r>
          </a:p>
          <a:p>
            <a:pPr lvl="1"/>
            <a:r>
              <a:rPr lang="en-US" dirty="0"/>
              <a:t>FY 2019, $900 million </a:t>
            </a:r>
          </a:p>
          <a:p>
            <a:pPr lvl="1"/>
            <a:r>
              <a:rPr lang="en-US" dirty="0"/>
              <a:t>FY 2020: $157 million</a:t>
            </a:r>
          </a:p>
          <a:p>
            <a:pPr marL="228600" lvl="1">
              <a:buFont typeface="Arial" panose="020B0604020202020204" pitchFamily="34" charset="0"/>
              <a:buChar char="•"/>
            </a:pPr>
            <a:r>
              <a:rPr lang="en-US" dirty="0"/>
              <a:t>Total recovery to </a:t>
            </a:r>
            <a:r>
              <a:rPr lang="en-US" sz="2500" dirty="0"/>
              <a:t>date</a:t>
            </a:r>
            <a:r>
              <a:rPr lang="en-US" dirty="0"/>
              <a:t>: over $11 billion. </a:t>
            </a:r>
          </a:p>
        </p:txBody>
      </p:sp>
      <p:sp>
        <p:nvSpPr>
          <p:cNvPr id="5" name="Slide Number Placeholder 4"/>
          <p:cNvSpPr>
            <a:spLocks noGrp="1"/>
          </p:cNvSpPr>
          <p:nvPr>
            <p:ph type="sldNum" sz="quarter" idx="12"/>
          </p:nvPr>
        </p:nvSpPr>
        <p:spPr/>
        <p:txBody>
          <a:bodyPr/>
          <a:lstStyle/>
          <a:p>
            <a:fld id="{7FDDECAB-DA6C-40E2-B908-E5F589285323}"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Mechanisms of Enforcement </a:t>
            </a:r>
          </a:p>
        </p:txBody>
      </p:sp>
      <p:sp>
        <p:nvSpPr>
          <p:cNvPr id="3" name="Content Placeholder 2"/>
          <p:cNvSpPr>
            <a:spLocks noGrp="1"/>
          </p:cNvSpPr>
          <p:nvPr>
            <p:ph idx="1"/>
          </p:nvPr>
        </p:nvSpPr>
        <p:spPr>
          <a:xfrm>
            <a:off x="457199" y="1447800"/>
            <a:ext cx="7409543" cy="4953000"/>
          </a:xfrm>
        </p:spPr>
        <p:txBody>
          <a:bodyPr>
            <a:normAutofit/>
          </a:bodyPr>
          <a:lstStyle/>
          <a:p>
            <a:r>
              <a:rPr lang="en-US" sz="2600" b="1" dirty="0"/>
              <a:t>CARES Act</a:t>
            </a:r>
          </a:p>
          <a:p>
            <a:pPr lvl="1"/>
            <a:r>
              <a:rPr lang="en-US" sz="2600" dirty="0"/>
              <a:t>Payment Protection Program</a:t>
            </a:r>
          </a:p>
          <a:p>
            <a:r>
              <a:rPr lang="en-US" sz="2600" b="1" dirty="0"/>
              <a:t>False Claims Act </a:t>
            </a:r>
          </a:p>
          <a:p>
            <a:pPr algn="just"/>
            <a:endParaRPr lang="en-US" dirty="0"/>
          </a:p>
          <a:p>
            <a:pPr marL="448056" lvl="1" indent="0" algn="just">
              <a:buNone/>
            </a:pPr>
            <a:endParaRPr lang="en-US" dirty="0"/>
          </a:p>
        </p:txBody>
      </p:sp>
      <p:sp>
        <p:nvSpPr>
          <p:cNvPr id="5" name="Slide Number Placeholder 4"/>
          <p:cNvSpPr>
            <a:spLocks noGrp="1"/>
          </p:cNvSpPr>
          <p:nvPr>
            <p:ph type="sldNum" sz="quarter" idx="12"/>
          </p:nvPr>
        </p:nvSpPr>
        <p:spPr/>
        <p:txBody>
          <a:bodyPr/>
          <a:lstStyle/>
          <a:p>
            <a:fld id="{7FDDECAB-DA6C-40E2-B908-E5F589285323}" type="slidenum">
              <a:rPr lang="en-US" smtClean="0"/>
              <a:t>7</a:t>
            </a:fld>
            <a:endParaRPr lang="en-US" dirty="0"/>
          </a:p>
        </p:txBody>
      </p:sp>
    </p:spTree>
    <p:extLst>
      <p:ext uri="{BB962C8B-B14F-4D97-AF65-F5344CB8AC3E}">
        <p14:creationId xmlns:p14="http://schemas.microsoft.com/office/powerpoint/2010/main" val="308963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CARES Act </a:t>
            </a:r>
          </a:p>
        </p:txBody>
      </p:sp>
      <p:sp>
        <p:nvSpPr>
          <p:cNvPr id="3" name="Content Placeholder 2"/>
          <p:cNvSpPr>
            <a:spLocks noGrp="1"/>
          </p:cNvSpPr>
          <p:nvPr>
            <p:ph idx="1"/>
          </p:nvPr>
        </p:nvSpPr>
        <p:spPr>
          <a:xfrm>
            <a:off x="457200" y="1447800"/>
            <a:ext cx="7924800" cy="4953000"/>
          </a:xfrm>
        </p:spPr>
        <p:txBody>
          <a:bodyPr>
            <a:normAutofit/>
          </a:bodyPr>
          <a:lstStyle/>
          <a:p>
            <a:pPr algn="just"/>
            <a:endParaRPr lang="en-US" dirty="0"/>
          </a:p>
          <a:p>
            <a:pPr marL="448056" lvl="1" indent="0" algn="just">
              <a:buNone/>
            </a:pPr>
            <a:endParaRPr lang="en-US" dirty="0"/>
          </a:p>
        </p:txBody>
      </p:sp>
      <p:sp>
        <p:nvSpPr>
          <p:cNvPr id="5" name="Slide Number Placeholder 4"/>
          <p:cNvSpPr>
            <a:spLocks noGrp="1"/>
          </p:cNvSpPr>
          <p:nvPr>
            <p:ph type="sldNum" sz="quarter" idx="12"/>
          </p:nvPr>
        </p:nvSpPr>
        <p:spPr/>
        <p:txBody>
          <a:bodyPr/>
          <a:lstStyle/>
          <a:p>
            <a:fld id="{7FDDECAB-DA6C-40E2-B908-E5F589285323}" type="slidenum">
              <a:rPr lang="en-US" smtClean="0"/>
              <a:t>8</a:t>
            </a:fld>
            <a:endParaRPr lang="en-US" dirty="0"/>
          </a:p>
        </p:txBody>
      </p:sp>
      <p:sp>
        <p:nvSpPr>
          <p:cNvPr id="4" name="TextBox 3">
            <a:extLst>
              <a:ext uri="{FF2B5EF4-FFF2-40B4-BE49-F238E27FC236}">
                <a16:creationId xmlns:a16="http://schemas.microsoft.com/office/drawing/2014/main" id="{33C57E34-6B02-4A4B-9B84-D96149A2613E}"/>
              </a:ext>
            </a:extLst>
          </p:cNvPr>
          <p:cNvSpPr txBox="1"/>
          <p:nvPr/>
        </p:nvSpPr>
        <p:spPr>
          <a:xfrm>
            <a:off x="457200" y="1712686"/>
            <a:ext cx="8077200" cy="5816977"/>
          </a:xfrm>
          <a:prstGeom prst="rect">
            <a:avLst/>
          </a:prstGeom>
          <a:noFill/>
        </p:spPr>
        <p:txBody>
          <a:bodyPr wrap="square" rtlCol="0">
            <a:spAutoFit/>
          </a:bodyPr>
          <a:lstStyle/>
          <a:p>
            <a:pPr marL="914400" lvl="1" indent="-457200">
              <a:buFont typeface="Arial" panose="020B0604020202020204" pitchFamily="34" charset="0"/>
              <a:buChar char="•"/>
            </a:pPr>
            <a:r>
              <a:rPr lang="en-US" sz="2800" b="1" dirty="0"/>
              <a:t>$500 Billion to “Big Corporations” and $377 Billion to Small Businesses (&lt;500 employees)</a:t>
            </a:r>
          </a:p>
          <a:p>
            <a:pPr lvl="1"/>
            <a:endParaRPr lang="en-US" sz="2800" b="1" dirty="0"/>
          </a:p>
          <a:p>
            <a:pPr marL="1485900" lvl="2" indent="-571500">
              <a:buFont typeface="Arial" panose="020B0604020202020204" pitchFamily="34" charset="0"/>
              <a:buChar char="•"/>
            </a:pPr>
            <a:r>
              <a:rPr lang="en-US" sz="2800" dirty="0"/>
              <a:t>Emergency Grants </a:t>
            </a:r>
          </a:p>
          <a:p>
            <a:pPr marL="1485900" lvl="2" indent="-571500">
              <a:buFont typeface="Arial" panose="020B0604020202020204" pitchFamily="34" charset="0"/>
              <a:buChar char="•"/>
            </a:pPr>
            <a:r>
              <a:rPr lang="en-US" sz="2800" dirty="0"/>
              <a:t>Forgivable Loan Programs </a:t>
            </a:r>
          </a:p>
          <a:p>
            <a:pPr marL="1485900" lvl="2" indent="-571500">
              <a:buFont typeface="Arial" panose="020B0604020202020204" pitchFamily="34" charset="0"/>
              <a:buChar char="•"/>
            </a:pPr>
            <a:endParaRPr lang="en-US" sz="2800" b="1" dirty="0"/>
          </a:p>
          <a:p>
            <a:pPr lvl="2"/>
            <a:r>
              <a:rPr lang="en-US" sz="2800" b="1" dirty="0"/>
              <a:t>     		But come with. . . . </a:t>
            </a:r>
          </a:p>
          <a:p>
            <a:pPr lvl="2"/>
            <a:endParaRPr lang="en-US" sz="2800" dirty="0"/>
          </a:p>
          <a:p>
            <a:pPr marL="1485900" lvl="2" indent="-571500">
              <a:buFont typeface="Arial" panose="020B0604020202020204" pitchFamily="34" charset="0"/>
              <a:buChar char="•"/>
            </a:pPr>
            <a:r>
              <a:rPr lang="en-US" sz="2800" dirty="0"/>
              <a:t>Reporting Requirements </a:t>
            </a:r>
          </a:p>
          <a:p>
            <a:pPr marL="1485900" lvl="2" indent="-571500">
              <a:buFont typeface="Arial" panose="020B0604020202020204" pitchFamily="34" charset="0"/>
              <a:buChar char="•"/>
            </a:pPr>
            <a:r>
              <a:rPr lang="en-US" sz="2800" dirty="0"/>
              <a:t>Oversight from Special Inspector General</a:t>
            </a:r>
          </a:p>
          <a:p>
            <a:pPr marL="1485900" lvl="2" indent="-571500">
              <a:buFont typeface="Arial" panose="020B0604020202020204" pitchFamily="34" charset="0"/>
              <a:buChar char="•"/>
            </a:pPr>
            <a:r>
              <a:rPr lang="en-US" sz="2800" dirty="0"/>
              <a:t>Certain provisions extended in January 2021 </a:t>
            </a:r>
          </a:p>
          <a:p>
            <a:pPr marL="1485900" lvl="2" indent="-571500">
              <a:buFont typeface="Arial" panose="020B0604020202020204" pitchFamily="34" charset="0"/>
              <a:buChar char="•"/>
            </a:pPr>
            <a:endParaRPr lang="en-US" sz="2800" dirty="0"/>
          </a:p>
          <a:p>
            <a:endParaRPr lang="en-US" dirty="0"/>
          </a:p>
          <a:p>
            <a:endParaRPr lang="en-US" dirty="0"/>
          </a:p>
        </p:txBody>
      </p:sp>
    </p:spTree>
    <p:extLst>
      <p:ext uri="{BB962C8B-B14F-4D97-AF65-F5344CB8AC3E}">
        <p14:creationId xmlns:p14="http://schemas.microsoft.com/office/powerpoint/2010/main" val="314086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C1F7-0757-40E8-9E62-36E5919E3713}"/>
              </a:ext>
            </a:extLst>
          </p:cNvPr>
          <p:cNvSpPr>
            <a:spLocks noGrp="1"/>
          </p:cNvSpPr>
          <p:nvPr>
            <p:ph type="title"/>
          </p:nvPr>
        </p:nvSpPr>
        <p:spPr/>
        <p:txBody>
          <a:bodyPr>
            <a:normAutofit fontScale="90000"/>
          </a:bodyPr>
          <a:lstStyle/>
          <a:p>
            <a:r>
              <a:rPr lang="en-US" dirty="0"/>
              <a:t>Taxpayer Certainty and Disaster Tax Relief Act of 2020 (1 of 3)</a:t>
            </a:r>
          </a:p>
        </p:txBody>
      </p:sp>
      <p:sp>
        <p:nvSpPr>
          <p:cNvPr id="3" name="Content Placeholder 2">
            <a:extLst>
              <a:ext uri="{FF2B5EF4-FFF2-40B4-BE49-F238E27FC236}">
                <a16:creationId xmlns:a16="http://schemas.microsoft.com/office/drawing/2014/main" id="{A8C26F28-4EED-4946-B645-E53F8EC65F0A}"/>
              </a:ext>
            </a:extLst>
          </p:cNvPr>
          <p:cNvSpPr>
            <a:spLocks noGrp="1"/>
          </p:cNvSpPr>
          <p:nvPr>
            <p:ph idx="1"/>
          </p:nvPr>
        </p:nvSpPr>
        <p:spPr/>
        <p:txBody>
          <a:bodyPr>
            <a:normAutofit/>
          </a:bodyPr>
          <a:lstStyle/>
          <a:p>
            <a:r>
              <a:rPr lang="en-US" dirty="0"/>
              <a:t>Enacted December 27, 2020</a:t>
            </a:r>
          </a:p>
          <a:p>
            <a:r>
              <a:rPr lang="en-US" dirty="0"/>
              <a:t>Retroactive to March 27, 2020 (enactment of the CARES Act) </a:t>
            </a:r>
          </a:p>
          <a:p>
            <a:r>
              <a:rPr lang="en-US" dirty="0"/>
              <a:t>Key changes to the employee retention tax credits made available under the CARES Act</a:t>
            </a:r>
          </a:p>
          <a:p>
            <a:pPr lvl="1"/>
            <a:r>
              <a:rPr lang="en-US" dirty="0"/>
              <a:t>Modified and extended the Employee Retention Credit (ERC) for six months through June 30, 2021</a:t>
            </a:r>
          </a:p>
          <a:p>
            <a:pPr lvl="1"/>
            <a:r>
              <a:rPr lang="en-US" dirty="0"/>
              <a:t>Eligible employers can claim a refundable tax credit against the employer share of Social Security tax equal to 70% of qualified wages paid to employees after Dec 31, 2020 through June 30, 2021 </a:t>
            </a:r>
          </a:p>
          <a:p>
            <a:pPr lvl="2"/>
            <a:r>
              <a:rPr lang="en-US" dirty="0"/>
              <a:t>Max of $7,000 per employee per calendar quarter</a:t>
            </a:r>
          </a:p>
        </p:txBody>
      </p:sp>
      <p:sp>
        <p:nvSpPr>
          <p:cNvPr id="4" name="Slide Number Placeholder 3">
            <a:extLst>
              <a:ext uri="{FF2B5EF4-FFF2-40B4-BE49-F238E27FC236}">
                <a16:creationId xmlns:a16="http://schemas.microsoft.com/office/drawing/2014/main" id="{6E6F039C-2870-4E46-8C60-786695FE8F13}"/>
              </a:ext>
            </a:extLst>
          </p:cNvPr>
          <p:cNvSpPr>
            <a:spLocks noGrp="1"/>
          </p:cNvSpPr>
          <p:nvPr>
            <p:ph type="sldNum" sz="quarter" idx="12"/>
          </p:nvPr>
        </p:nvSpPr>
        <p:spPr/>
        <p:txBody>
          <a:bodyPr/>
          <a:lstStyle/>
          <a:p>
            <a:fld id="{850BEA78-8F01-4CF4-BA7F-1779BE85B204}" type="slidenum">
              <a:rPr lang="en-US" smtClean="0"/>
              <a:pPr/>
              <a:t>9</a:t>
            </a:fld>
            <a:endParaRPr lang="en-US" dirty="0"/>
          </a:p>
        </p:txBody>
      </p:sp>
    </p:spTree>
    <p:extLst>
      <p:ext uri="{BB962C8B-B14F-4D97-AF65-F5344CB8AC3E}">
        <p14:creationId xmlns:p14="http://schemas.microsoft.com/office/powerpoint/2010/main" val="296940201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1395</TotalTime>
  <Words>3084</Words>
  <Application>Microsoft Office PowerPoint</Application>
  <PresentationFormat>On-screen Show (4:3)</PresentationFormat>
  <Paragraphs>257</Paragraphs>
  <Slides>31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Courier New</vt:lpstr>
      <vt:lpstr>Wingdings</vt:lpstr>
      <vt:lpstr>1_Office Theme</vt:lpstr>
      <vt:lpstr>Fraud &amp; Oversight Challenges:  From the CARES Act &amp; PPP</vt:lpstr>
      <vt:lpstr>Agenda </vt:lpstr>
      <vt:lpstr>Introduction to Fraud Investigations</vt:lpstr>
      <vt:lpstr>How an Investigation Begins</vt:lpstr>
      <vt:lpstr>Learning From the Past: TARP’s 3-Pronged Oversight</vt:lpstr>
      <vt:lpstr>Enforcement Under TARP</vt:lpstr>
      <vt:lpstr>Today: Mechanisms of Enforcement </vt:lpstr>
      <vt:lpstr>CARES Act </vt:lpstr>
      <vt:lpstr>Taxpayer Certainty and Disaster Tax Relief Act of 2020 (1 of 3)</vt:lpstr>
      <vt:lpstr>Taxpayer Certainty and Disaster Tax Relief Act of 2020 (2 of 3)</vt:lpstr>
      <vt:lpstr>Taxpayer Certainty and Disaster Tax Relief Act of 2020 (3 of 3)</vt:lpstr>
      <vt:lpstr>Key Players in CARES Oversight</vt:lpstr>
      <vt:lpstr>Enforcement Under CARES: Early Indications</vt:lpstr>
      <vt:lpstr>Regulatory Wildcard:  SEC Investigations</vt:lpstr>
      <vt:lpstr>SBA Review</vt:lpstr>
      <vt:lpstr>False Claims Act</vt:lpstr>
      <vt:lpstr>False Claims Act</vt:lpstr>
      <vt:lpstr>False Claims Act</vt:lpstr>
      <vt:lpstr>Recent Enforcement Actions under the CARES ACT</vt:lpstr>
      <vt:lpstr>Precautionary Measures</vt:lpstr>
      <vt:lpstr>Precautionary Measures</vt:lpstr>
      <vt:lpstr>Precautionary Measures</vt:lpstr>
      <vt:lpstr>Precautionary Measures</vt:lpstr>
      <vt:lpstr>Defending an Investigation</vt:lpstr>
      <vt:lpstr>Defending an Investigation</vt:lpstr>
      <vt:lpstr>Defending an Investigation</vt:lpstr>
      <vt:lpstr>Defending an Investigation</vt:lpstr>
      <vt:lpstr>Defending an Investigation</vt:lpstr>
      <vt:lpstr>Defending an Investigation</vt:lpstr>
      <vt:lpstr>Questions?</vt:lpstr>
      <vt:lpstr>Contact Information</vt:lpstr>
    </vt:vector>
  </TitlesOfParts>
  <Company>NMRS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Government Investigations</dc:title>
  <dc:creator>Cory Manning</dc:creator>
  <cp:lastModifiedBy>Grace Hamill</cp:lastModifiedBy>
  <cp:revision>63</cp:revision>
  <cp:lastPrinted>2017-11-03T12:18:52Z</cp:lastPrinted>
  <dcterms:created xsi:type="dcterms:W3CDTF">2017-10-29T16:34:16Z</dcterms:created>
  <dcterms:modified xsi:type="dcterms:W3CDTF">2021-04-19T20:09:51Z</dcterms:modified>
</cp:coreProperties>
</file>